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sldIdLst>
    <p:sldId id="3843" r:id="rId5"/>
    <p:sldId id="3938" r:id="rId6"/>
    <p:sldId id="3935" r:id="rId7"/>
    <p:sldId id="3936" r:id="rId8"/>
    <p:sldId id="3900" r:id="rId9"/>
    <p:sldId id="3804" r:id="rId10"/>
    <p:sldId id="3871" r:id="rId11"/>
    <p:sldId id="3850" r:id="rId12"/>
    <p:sldId id="3928" r:id="rId13"/>
    <p:sldId id="3875" r:id="rId14"/>
    <p:sldId id="3851" r:id="rId15"/>
    <p:sldId id="3929" r:id="rId16"/>
    <p:sldId id="3852" r:id="rId17"/>
    <p:sldId id="3873" r:id="rId18"/>
    <p:sldId id="3906" r:id="rId19"/>
    <p:sldId id="3854" r:id="rId20"/>
    <p:sldId id="3905" r:id="rId21"/>
    <p:sldId id="3857" r:id="rId22"/>
    <p:sldId id="3894" r:id="rId23"/>
    <p:sldId id="3858" r:id="rId24"/>
    <p:sldId id="3881" r:id="rId25"/>
    <p:sldId id="3883" r:id="rId26"/>
    <p:sldId id="3860" r:id="rId27"/>
    <p:sldId id="3878" r:id="rId28"/>
    <p:sldId id="3933" r:id="rId29"/>
    <p:sldId id="3863" r:id="rId30"/>
    <p:sldId id="3807" r:id="rId31"/>
    <p:sldId id="3872" r:id="rId32"/>
    <p:sldId id="3874" r:id="rId33"/>
    <p:sldId id="3882" r:id="rId34"/>
    <p:sldId id="3932" r:id="rId35"/>
    <p:sldId id="3901" r:id="rId36"/>
    <p:sldId id="3934" r:id="rId37"/>
    <p:sldId id="3930" r:id="rId38"/>
    <p:sldId id="3853" r:id="rId3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05ED626-6BFE-4400-3AAB-A54D8443CF80}" name="Nona Khadivi" initials="NK" userId="S::nonakhadivi@pulpdent.com::64250d70-d3b2-43f7-bff5-21c20bce5f74" providerId="AD"/>
  <p188:author id="{09EF00FA-D351-F0DE-B3B9-AB382B29DC72}" name="Michael Jeffery" initials="MJ" userId="S::michaeljeffery@pulpdent.com::ea952ae7-8200-46be-8210-107c462a6d6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70"/>
    <a:srgbClr val="3A8AC5"/>
    <a:srgbClr val="656565"/>
    <a:srgbClr val="3F7285"/>
    <a:srgbClr val="ADB3B5"/>
    <a:srgbClr val="1A4168"/>
    <a:srgbClr val="093182"/>
    <a:srgbClr val="DE711E"/>
    <a:srgbClr val="3B5C7B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87C571-A39C-254F-A253-8D302E3675E6}" v="7" dt="2025-05-08T16:18:34.9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01"/>
    <p:restoredTop sz="94708"/>
  </p:normalViewPr>
  <p:slideViewPr>
    <p:cSldViewPr snapToGrid="0">
      <p:cViewPr varScale="1">
        <p:scale>
          <a:sx n="83" d="100"/>
          <a:sy n="83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1B2466-FBBB-424F-83B0-D61AB8CA22A5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699998-DE11-4C57-AF16-6E7E46F5DF3B}">
      <dgm:prSet phldrT="[Text]" custT="1"/>
      <dgm:spPr>
        <a:solidFill>
          <a:srgbClr val="DE711E"/>
        </a:solidFill>
      </dgm:spPr>
      <dgm:t>
        <a:bodyPr/>
        <a:lstStyle/>
        <a:p>
          <a:r>
            <a:rPr lang="en-US" sz="2000" b="1">
              <a:latin typeface="Houschka Pro Light" panose="02000503030000020003" pitchFamily="2" charset="0"/>
            </a:rPr>
            <a:t>MINERAL APATITE FORMATION</a:t>
          </a:r>
        </a:p>
      </dgm:t>
    </dgm:pt>
    <dgm:pt modelId="{D7AEDC80-F106-4EDF-9628-41F955C7353B}" type="parTrans" cxnId="{E415DA0A-AFF4-4939-96EF-69F43D4B0131}">
      <dgm:prSet/>
      <dgm:spPr/>
      <dgm:t>
        <a:bodyPr/>
        <a:lstStyle/>
        <a:p>
          <a:endParaRPr lang="en-US"/>
        </a:p>
      </dgm:t>
    </dgm:pt>
    <dgm:pt modelId="{22FC7633-8203-42E4-BAB6-70F9F229DA61}" type="sibTrans" cxnId="{E415DA0A-AFF4-4939-96EF-69F43D4B0131}">
      <dgm:prSet/>
      <dgm:spPr/>
      <dgm:t>
        <a:bodyPr/>
        <a:lstStyle/>
        <a:p>
          <a:endParaRPr lang="en-US"/>
        </a:p>
      </dgm:t>
    </dgm:pt>
    <dgm:pt modelId="{A6842B3A-6137-4F7C-B645-A13159486DFD}">
      <dgm:prSet phldrT="[Text]"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000" b="1">
              <a:latin typeface="Houschka Pro Light" panose="02000503030000020003" pitchFamily="2" charset="0"/>
            </a:rPr>
            <a:t>Hardens</a:t>
          </a:r>
          <a:r>
            <a:rPr lang="en-US" sz="2000">
              <a:latin typeface="Houschka Pro Light" panose="02000503030000020003" pitchFamily="2" charset="0"/>
            </a:rPr>
            <a:t> surrounding tissue</a:t>
          </a:r>
        </a:p>
      </dgm:t>
    </dgm:pt>
    <dgm:pt modelId="{62C42C90-893C-4207-A5A7-836256D636A7}" type="sibTrans" cxnId="{0E4A5DE1-45D7-4128-BB3F-90FB12474D9A}">
      <dgm:prSet/>
      <dgm:spPr/>
      <dgm:t>
        <a:bodyPr/>
        <a:lstStyle/>
        <a:p>
          <a:endParaRPr lang="en-US"/>
        </a:p>
      </dgm:t>
    </dgm:pt>
    <dgm:pt modelId="{26F9A8EA-4FBC-43EA-9FA0-FC006BE20F4B}" type="parTrans" cxnId="{0E4A5DE1-45D7-4128-BB3F-90FB12474D9A}">
      <dgm:prSet/>
      <dgm:spPr/>
      <dgm:t>
        <a:bodyPr/>
        <a:lstStyle/>
        <a:p>
          <a:endParaRPr lang="en-US"/>
        </a:p>
      </dgm:t>
    </dgm:pt>
    <dgm:pt modelId="{2C9BEE11-05D8-47F8-A452-1BB3885889DC}">
      <dgm:prSet phldrT="[Text]"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000" b="1">
              <a:latin typeface="Houschka Pro Light" panose="02000503030000020003" pitchFamily="2" charset="0"/>
            </a:rPr>
            <a:t>Stabilize</a:t>
          </a:r>
          <a:r>
            <a:rPr lang="en-US" sz="2000">
              <a:latin typeface="Houschka Pro Light" panose="02000503030000020003" pitchFamily="2" charset="0"/>
            </a:rPr>
            <a:t> + </a:t>
          </a:r>
          <a:r>
            <a:rPr lang="en-US" sz="2000" b="1">
              <a:latin typeface="Houschka Pro Light" panose="02000503030000020003" pitchFamily="2" charset="0"/>
            </a:rPr>
            <a:t>Reinforces</a:t>
          </a:r>
          <a:r>
            <a:rPr lang="en-US" sz="2000">
              <a:latin typeface="Houschka Pro Light" panose="02000503030000020003" pitchFamily="2" charset="0"/>
            </a:rPr>
            <a:t>           Adhesive Hybrid Layer</a:t>
          </a:r>
        </a:p>
      </dgm:t>
    </dgm:pt>
    <dgm:pt modelId="{ABB98223-CC76-42F5-B5BE-A314CC275B58}" type="parTrans" cxnId="{7138B02E-03F0-4745-93C7-3BBAB1BCA6A1}">
      <dgm:prSet/>
      <dgm:spPr/>
      <dgm:t>
        <a:bodyPr/>
        <a:lstStyle/>
        <a:p>
          <a:endParaRPr lang="en-US"/>
        </a:p>
      </dgm:t>
    </dgm:pt>
    <dgm:pt modelId="{0B18252B-7568-4BA1-889B-67C4C81C4B31}" type="sibTrans" cxnId="{7138B02E-03F0-4745-93C7-3BBAB1BCA6A1}">
      <dgm:prSet/>
      <dgm:spPr/>
      <dgm:t>
        <a:bodyPr/>
        <a:lstStyle/>
        <a:p>
          <a:endParaRPr lang="en-US"/>
        </a:p>
      </dgm:t>
    </dgm:pt>
    <dgm:pt modelId="{FF47645D-D565-401E-8395-3714254FA73E}" type="pres">
      <dgm:prSet presAssocID="{AE1B2466-FBBB-424F-83B0-D61AB8CA22A5}" presName="Name0" presStyleCnt="0">
        <dgm:presLayoutVars>
          <dgm:dir/>
          <dgm:animLvl val="lvl"/>
          <dgm:resizeHandles/>
        </dgm:presLayoutVars>
      </dgm:prSet>
      <dgm:spPr/>
    </dgm:pt>
    <dgm:pt modelId="{5D7829EF-3730-4D38-BF71-FF0196B84C62}" type="pres">
      <dgm:prSet presAssocID="{0C699998-DE11-4C57-AF16-6E7E46F5DF3B}" presName="linNode" presStyleCnt="0"/>
      <dgm:spPr/>
    </dgm:pt>
    <dgm:pt modelId="{4424A0D9-9FAA-4660-91BA-0F37BB9CA095}" type="pres">
      <dgm:prSet presAssocID="{0C699998-DE11-4C57-AF16-6E7E46F5DF3B}" presName="parentShp" presStyleLbl="node1" presStyleIdx="0" presStyleCnt="1" custScaleX="61555" custScaleY="79109" custLinFactNeighborX="7995">
        <dgm:presLayoutVars>
          <dgm:bulletEnabled val="1"/>
        </dgm:presLayoutVars>
      </dgm:prSet>
      <dgm:spPr/>
    </dgm:pt>
    <dgm:pt modelId="{E85638F5-DB96-40A9-B843-619FFDFC0C37}" type="pres">
      <dgm:prSet presAssocID="{0C699998-DE11-4C57-AF16-6E7E46F5DF3B}" presName="childShp" presStyleLbl="bgAccFollowNode1" presStyleIdx="0" presStyleCnt="1" custScaleX="86859" custLinFactNeighborX="26210" custLinFactNeighborY="49">
        <dgm:presLayoutVars>
          <dgm:bulletEnabled val="1"/>
        </dgm:presLayoutVars>
      </dgm:prSet>
      <dgm:spPr/>
    </dgm:pt>
  </dgm:ptLst>
  <dgm:cxnLst>
    <dgm:cxn modelId="{E415DA0A-AFF4-4939-96EF-69F43D4B0131}" srcId="{AE1B2466-FBBB-424F-83B0-D61AB8CA22A5}" destId="{0C699998-DE11-4C57-AF16-6E7E46F5DF3B}" srcOrd="0" destOrd="0" parTransId="{D7AEDC80-F106-4EDF-9628-41F955C7353B}" sibTransId="{22FC7633-8203-42E4-BAB6-70F9F229DA61}"/>
    <dgm:cxn modelId="{83C39F1E-F76B-4319-835F-65B5407A9224}" type="presOf" srcId="{2C9BEE11-05D8-47F8-A452-1BB3885889DC}" destId="{E85638F5-DB96-40A9-B843-619FFDFC0C37}" srcOrd="0" destOrd="1" presId="urn:microsoft.com/office/officeart/2005/8/layout/vList6"/>
    <dgm:cxn modelId="{7138B02E-03F0-4745-93C7-3BBAB1BCA6A1}" srcId="{0C699998-DE11-4C57-AF16-6E7E46F5DF3B}" destId="{2C9BEE11-05D8-47F8-A452-1BB3885889DC}" srcOrd="1" destOrd="0" parTransId="{ABB98223-CC76-42F5-B5BE-A314CC275B58}" sibTransId="{0B18252B-7568-4BA1-889B-67C4C81C4B31}"/>
    <dgm:cxn modelId="{6240C747-6549-4806-83F7-0C49589DA149}" type="presOf" srcId="{AE1B2466-FBBB-424F-83B0-D61AB8CA22A5}" destId="{FF47645D-D565-401E-8395-3714254FA73E}" srcOrd="0" destOrd="0" presId="urn:microsoft.com/office/officeart/2005/8/layout/vList6"/>
    <dgm:cxn modelId="{3A49CEDB-6770-4578-B9D2-64BD19C75B5B}" type="presOf" srcId="{A6842B3A-6137-4F7C-B645-A13159486DFD}" destId="{E85638F5-DB96-40A9-B843-619FFDFC0C37}" srcOrd="0" destOrd="0" presId="urn:microsoft.com/office/officeart/2005/8/layout/vList6"/>
    <dgm:cxn modelId="{0E4A5DE1-45D7-4128-BB3F-90FB12474D9A}" srcId="{0C699998-DE11-4C57-AF16-6E7E46F5DF3B}" destId="{A6842B3A-6137-4F7C-B645-A13159486DFD}" srcOrd="0" destOrd="0" parTransId="{26F9A8EA-4FBC-43EA-9FA0-FC006BE20F4B}" sibTransId="{62C42C90-893C-4207-A5A7-836256D636A7}"/>
    <dgm:cxn modelId="{DB942CF6-AABD-4482-B7A2-2AB4A947A87F}" type="presOf" srcId="{0C699998-DE11-4C57-AF16-6E7E46F5DF3B}" destId="{4424A0D9-9FAA-4660-91BA-0F37BB9CA095}" srcOrd="0" destOrd="0" presId="urn:microsoft.com/office/officeart/2005/8/layout/vList6"/>
    <dgm:cxn modelId="{1E9389EE-BC75-4F54-ADE4-4AB27909ACE3}" type="presParOf" srcId="{FF47645D-D565-401E-8395-3714254FA73E}" destId="{5D7829EF-3730-4D38-BF71-FF0196B84C62}" srcOrd="0" destOrd="0" presId="urn:microsoft.com/office/officeart/2005/8/layout/vList6"/>
    <dgm:cxn modelId="{E148B0DD-7BF1-4503-84FA-54C2BC125A4F}" type="presParOf" srcId="{5D7829EF-3730-4D38-BF71-FF0196B84C62}" destId="{4424A0D9-9FAA-4660-91BA-0F37BB9CA095}" srcOrd="0" destOrd="0" presId="urn:microsoft.com/office/officeart/2005/8/layout/vList6"/>
    <dgm:cxn modelId="{E1F6EA6A-F6A6-4ED3-8112-1C764777FCEF}" type="presParOf" srcId="{5D7829EF-3730-4D38-BF71-FF0196B84C62}" destId="{E85638F5-DB96-40A9-B843-619FFDFC0C3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676421-7723-4CB9-A011-BEA19E6A3AFA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D611A5-8599-485A-8E26-81A18B11ACDA}">
      <dgm:prSet phldrT="[Text]" custT="1"/>
      <dgm:spPr>
        <a:solidFill>
          <a:schemeClr val="accent6"/>
        </a:solidFill>
        <a:ln>
          <a:noFill/>
        </a:ln>
      </dgm:spPr>
      <dgm:t>
        <a:bodyPr/>
        <a:lstStyle/>
        <a:p>
          <a:endParaRPr lang="en-US" sz="1200" b="1"/>
        </a:p>
      </dgm:t>
    </dgm:pt>
    <dgm:pt modelId="{EA4E3B95-6C9D-4971-8D8F-2F8293C3E3FA}" type="parTrans" cxnId="{4957FF9C-A24A-4AFB-BEB8-E5F24CC4577A}">
      <dgm:prSet/>
      <dgm:spPr/>
      <dgm:t>
        <a:bodyPr/>
        <a:lstStyle/>
        <a:p>
          <a:endParaRPr lang="en-US"/>
        </a:p>
      </dgm:t>
    </dgm:pt>
    <dgm:pt modelId="{B5C33DE7-9963-4C97-A6FB-A7EDCF6BD62D}" type="sibTrans" cxnId="{4957FF9C-A24A-4AFB-BEB8-E5F24CC4577A}">
      <dgm:prSet/>
      <dgm:spPr/>
      <dgm:t>
        <a:bodyPr/>
        <a:lstStyle/>
        <a:p>
          <a:endParaRPr lang="en-US"/>
        </a:p>
      </dgm:t>
    </dgm:pt>
    <dgm:pt modelId="{000179F5-45B9-48F8-B614-FB12053016CF}">
      <dgm:prSet phldrT="[Text]" custT="1"/>
      <dgm:spPr/>
      <dgm:t>
        <a:bodyPr/>
        <a:lstStyle/>
        <a:p>
          <a:r>
            <a:rPr lang="en-US" sz="1600" b="1">
              <a:latin typeface="Houschka Pro Light" panose="02000503030000020003" pitchFamily="2" charset="0"/>
            </a:rPr>
            <a:t>Protects</a:t>
          </a:r>
          <a:r>
            <a:rPr lang="en-US" sz="1600">
              <a:latin typeface="Houschka Pro Light" panose="02000503030000020003" pitchFamily="2" charset="0"/>
            </a:rPr>
            <a:t> against </a:t>
          </a:r>
          <a:r>
            <a:rPr lang="en-US" sz="1600" b="1">
              <a:latin typeface="Houschka Pro Light" panose="02000503030000020003" pitchFamily="2" charset="0"/>
            </a:rPr>
            <a:t>Microleakage</a:t>
          </a:r>
          <a:r>
            <a:rPr lang="en-US" sz="1600">
              <a:latin typeface="Houschka Pro Light" panose="02000503030000020003" pitchFamily="2" charset="0"/>
            </a:rPr>
            <a:t> + Secondary </a:t>
          </a:r>
          <a:r>
            <a:rPr lang="en-US" sz="1600" b="1">
              <a:latin typeface="Houschka Pro Light" panose="02000503030000020003" pitchFamily="2" charset="0"/>
            </a:rPr>
            <a:t>Caries</a:t>
          </a:r>
        </a:p>
      </dgm:t>
    </dgm:pt>
    <dgm:pt modelId="{8A7E9C5A-AA9C-4F2D-9750-7F619F9D4474}" type="parTrans" cxnId="{710DEF42-4383-4CD0-A674-DC99E146B857}">
      <dgm:prSet/>
      <dgm:spPr/>
      <dgm:t>
        <a:bodyPr/>
        <a:lstStyle/>
        <a:p>
          <a:endParaRPr lang="en-US"/>
        </a:p>
      </dgm:t>
    </dgm:pt>
    <dgm:pt modelId="{24043E23-C61A-47E4-B17A-02F56288AC60}" type="sibTrans" cxnId="{710DEF42-4383-4CD0-A674-DC99E146B857}">
      <dgm:prSet/>
      <dgm:spPr/>
      <dgm:t>
        <a:bodyPr/>
        <a:lstStyle/>
        <a:p>
          <a:endParaRPr lang="en-US"/>
        </a:p>
      </dgm:t>
    </dgm:pt>
    <dgm:pt modelId="{DDBFA49A-FC40-4CC0-99FB-A7CF42B8B07A}">
      <dgm:prSet phldrT="[Text]" custT="1"/>
      <dgm:spPr>
        <a:solidFill>
          <a:schemeClr val="accent6"/>
        </a:solidFill>
        <a:ln>
          <a:noFill/>
        </a:ln>
      </dgm:spPr>
      <dgm:t>
        <a:bodyPr/>
        <a:lstStyle/>
        <a:p>
          <a:endParaRPr lang="en-US" sz="1200"/>
        </a:p>
      </dgm:t>
    </dgm:pt>
    <dgm:pt modelId="{D0FFDB1F-760B-40CF-A85A-AAE2050D9101}" type="parTrans" cxnId="{BF52EB88-081C-4832-B2CE-4D8314723C52}">
      <dgm:prSet/>
      <dgm:spPr/>
      <dgm:t>
        <a:bodyPr/>
        <a:lstStyle/>
        <a:p>
          <a:endParaRPr lang="en-US"/>
        </a:p>
      </dgm:t>
    </dgm:pt>
    <dgm:pt modelId="{B7BD2AC5-F2A9-4233-ADF9-7C108A9A702F}" type="sibTrans" cxnId="{BF52EB88-081C-4832-B2CE-4D8314723C52}">
      <dgm:prSet/>
      <dgm:spPr/>
      <dgm:t>
        <a:bodyPr/>
        <a:lstStyle/>
        <a:p>
          <a:endParaRPr lang="en-US"/>
        </a:p>
      </dgm:t>
    </dgm:pt>
    <dgm:pt modelId="{CF72280C-0E66-4F7E-92D2-68FAAED05381}">
      <dgm:prSet phldrT="[Text]" custT="1"/>
      <dgm:spPr/>
      <dgm:t>
        <a:bodyPr/>
        <a:lstStyle/>
        <a:p>
          <a:r>
            <a:rPr lang="en-US" sz="1600" b="1">
              <a:latin typeface="Houschka Pro Light" panose="02000503030000020003" pitchFamily="2" charset="0"/>
            </a:rPr>
            <a:t>Reduces incidence of </a:t>
          </a:r>
          <a:r>
            <a:rPr lang="en-US" sz="1600">
              <a:latin typeface="Houschka Pro Light" panose="02000503030000020003" pitchFamily="2" charset="0"/>
            </a:rPr>
            <a:t>Post-Operative </a:t>
          </a:r>
          <a:r>
            <a:rPr lang="en-US" sz="1600" b="1">
              <a:latin typeface="Houschka Pro Light" panose="02000503030000020003" pitchFamily="2" charset="0"/>
            </a:rPr>
            <a:t>Sensitivity</a:t>
          </a:r>
          <a:endParaRPr lang="en-US" sz="1000" b="1">
            <a:latin typeface="Houschka Pro Light" panose="02000503030000020003" pitchFamily="2" charset="0"/>
          </a:endParaRPr>
        </a:p>
      </dgm:t>
    </dgm:pt>
    <dgm:pt modelId="{0349D232-2881-42D5-8FA2-AA35709BE9EE}" type="parTrans" cxnId="{46FD518A-EED7-4967-8774-69F80D8ACEAE}">
      <dgm:prSet/>
      <dgm:spPr/>
      <dgm:t>
        <a:bodyPr/>
        <a:lstStyle/>
        <a:p>
          <a:endParaRPr lang="en-US"/>
        </a:p>
      </dgm:t>
    </dgm:pt>
    <dgm:pt modelId="{96532055-BAAE-430E-932B-7C9E1971499D}" type="sibTrans" cxnId="{46FD518A-EED7-4967-8774-69F80D8ACEAE}">
      <dgm:prSet/>
      <dgm:spPr/>
      <dgm:t>
        <a:bodyPr/>
        <a:lstStyle/>
        <a:p>
          <a:endParaRPr lang="en-US"/>
        </a:p>
      </dgm:t>
    </dgm:pt>
    <dgm:pt modelId="{22993983-A844-4C4F-A5B2-B55F78CB1C25}">
      <dgm:prSet phldrT="[Text]" custT="1"/>
      <dgm:spPr>
        <a:solidFill>
          <a:schemeClr val="accent6"/>
        </a:solidFill>
        <a:ln>
          <a:noFill/>
        </a:ln>
      </dgm:spPr>
      <dgm:t>
        <a:bodyPr/>
        <a:lstStyle/>
        <a:p>
          <a:endParaRPr lang="en-US" sz="1800" b="1"/>
        </a:p>
      </dgm:t>
    </dgm:pt>
    <dgm:pt modelId="{FBB79719-42A2-46EC-A98B-B09D03B4343F}" type="parTrans" cxnId="{4F0B029C-C6C4-43D9-AFD1-07BE85592C97}">
      <dgm:prSet/>
      <dgm:spPr/>
      <dgm:t>
        <a:bodyPr/>
        <a:lstStyle/>
        <a:p>
          <a:endParaRPr lang="en-US"/>
        </a:p>
      </dgm:t>
    </dgm:pt>
    <dgm:pt modelId="{C2211F2E-5C70-489D-A5E8-C9A70B9A88BB}" type="sibTrans" cxnId="{4F0B029C-C6C4-43D9-AFD1-07BE85592C97}">
      <dgm:prSet/>
      <dgm:spPr/>
      <dgm:t>
        <a:bodyPr/>
        <a:lstStyle/>
        <a:p>
          <a:endParaRPr lang="en-US"/>
        </a:p>
      </dgm:t>
    </dgm:pt>
    <dgm:pt modelId="{08CC0CAC-9A95-43F2-A9C8-41230CB32809}">
      <dgm:prSet phldrT="[Text]" custT="1"/>
      <dgm:spPr/>
      <dgm:t>
        <a:bodyPr/>
        <a:lstStyle/>
        <a:p>
          <a:r>
            <a:rPr lang="en-US" sz="1800" b="1">
              <a:latin typeface="Houschka Pro Light" panose="02000503030000020003" pitchFamily="2" charset="0"/>
            </a:rPr>
            <a:t>Prolongs</a:t>
          </a:r>
          <a:r>
            <a:rPr lang="en-US" sz="1800">
              <a:latin typeface="Houschka Pro Light" panose="02000503030000020003" pitchFamily="2" charset="0"/>
            </a:rPr>
            <a:t> </a:t>
          </a:r>
          <a:r>
            <a:rPr lang="en-US" sz="1800" b="1">
              <a:latin typeface="Houschka Pro Light" panose="02000503030000020003" pitchFamily="2" charset="0"/>
            </a:rPr>
            <a:t>life-span</a:t>
          </a:r>
          <a:r>
            <a:rPr lang="en-US" sz="1800">
              <a:latin typeface="Houschka Pro Light" panose="02000503030000020003" pitchFamily="2" charset="0"/>
            </a:rPr>
            <a:t> of a restoration</a:t>
          </a:r>
        </a:p>
      </dgm:t>
    </dgm:pt>
    <dgm:pt modelId="{391AF926-A290-488C-B84A-54CB45E661FF}" type="parTrans" cxnId="{0ED97B81-DEF8-434B-B6CD-521CD1807584}">
      <dgm:prSet/>
      <dgm:spPr/>
      <dgm:t>
        <a:bodyPr/>
        <a:lstStyle/>
        <a:p>
          <a:endParaRPr lang="en-US"/>
        </a:p>
      </dgm:t>
    </dgm:pt>
    <dgm:pt modelId="{96CBC00F-7744-4DD5-B024-6592D98E3B21}" type="sibTrans" cxnId="{0ED97B81-DEF8-434B-B6CD-521CD1807584}">
      <dgm:prSet/>
      <dgm:spPr/>
      <dgm:t>
        <a:bodyPr/>
        <a:lstStyle/>
        <a:p>
          <a:endParaRPr lang="en-US"/>
        </a:p>
      </dgm:t>
    </dgm:pt>
    <dgm:pt modelId="{962AF741-3CC3-4BBA-A7E5-02EAC08CEDAE}" type="pres">
      <dgm:prSet presAssocID="{BE676421-7723-4CB9-A011-BEA19E6A3AFA}" presName="linearFlow" presStyleCnt="0">
        <dgm:presLayoutVars>
          <dgm:dir/>
          <dgm:animLvl val="lvl"/>
          <dgm:resizeHandles val="exact"/>
        </dgm:presLayoutVars>
      </dgm:prSet>
      <dgm:spPr/>
    </dgm:pt>
    <dgm:pt modelId="{0FAB4DDF-2C94-4761-A10F-75BD97AE55E7}" type="pres">
      <dgm:prSet presAssocID="{73D611A5-8599-485A-8E26-81A18B11ACDA}" presName="composite" presStyleCnt="0"/>
      <dgm:spPr/>
    </dgm:pt>
    <dgm:pt modelId="{D8D5DB2C-71B9-46CD-B490-2B73C16A4D52}" type="pres">
      <dgm:prSet presAssocID="{73D611A5-8599-485A-8E26-81A18B11ACDA}" presName="parentText" presStyleLbl="alignNode1" presStyleIdx="0" presStyleCnt="3" custLinFactNeighborY="-37105">
        <dgm:presLayoutVars>
          <dgm:chMax val="1"/>
          <dgm:bulletEnabled val="1"/>
        </dgm:presLayoutVars>
      </dgm:prSet>
      <dgm:spPr/>
    </dgm:pt>
    <dgm:pt modelId="{47513853-A899-41A9-9576-92E53CFB47BB}" type="pres">
      <dgm:prSet presAssocID="{73D611A5-8599-485A-8E26-81A18B11ACDA}" presName="descendantText" presStyleLbl="alignAcc1" presStyleIdx="0" presStyleCnt="3" custScaleX="62350" custLinFactNeighborX="429" custLinFactNeighborY="6137">
        <dgm:presLayoutVars>
          <dgm:bulletEnabled val="1"/>
        </dgm:presLayoutVars>
      </dgm:prSet>
      <dgm:spPr/>
    </dgm:pt>
    <dgm:pt modelId="{188D43DF-4B39-41F2-8FEA-746414CAF1FD}" type="pres">
      <dgm:prSet presAssocID="{B5C33DE7-9963-4C97-A6FB-A7EDCF6BD62D}" presName="sp" presStyleCnt="0"/>
      <dgm:spPr/>
    </dgm:pt>
    <dgm:pt modelId="{53A48271-2FD5-4B8D-8849-2E9298623C06}" type="pres">
      <dgm:prSet presAssocID="{DDBFA49A-FC40-4CC0-99FB-A7CF42B8B07A}" presName="composite" presStyleCnt="0"/>
      <dgm:spPr/>
    </dgm:pt>
    <dgm:pt modelId="{D14DE708-BB65-47F9-AFCC-72FBBF2C1179}" type="pres">
      <dgm:prSet presAssocID="{DDBFA49A-FC40-4CC0-99FB-A7CF42B8B07A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51F17608-672B-4A5C-B309-1B1678F41E23}" type="pres">
      <dgm:prSet presAssocID="{DDBFA49A-FC40-4CC0-99FB-A7CF42B8B07A}" presName="descendantText" presStyleLbl="alignAcc1" presStyleIdx="1" presStyleCnt="3" custScaleX="63831" custLinFactNeighborX="-613" custLinFactNeighborY="1696">
        <dgm:presLayoutVars>
          <dgm:bulletEnabled val="1"/>
        </dgm:presLayoutVars>
      </dgm:prSet>
      <dgm:spPr/>
    </dgm:pt>
    <dgm:pt modelId="{A8FA4FE0-48EF-437A-855F-7A4E36C5AD97}" type="pres">
      <dgm:prSet presAssocID="{B7BD2AC5-F2A9-4233-ADF9-7C108A9A702F}" presName="sp" presStyleCnt="0"/>
      <dgm:spPr/>
    </dgm:pt>
    <dgm:pt modelId="{F2B1729E-7861-4EBF-B682-361640258077}" type="pres">
      <dgm:prSet presAssocID="{22993983-A844-4C4F-A5B2-B55F78CB1C25}" presName="composite" presStyleCnt="0"/>
      <dgm:spPr/>
    </dgm:pt>
    <dgm:pt modelId="{B0F9E763-5280-40EA-B5F5-6D5542394561}" type="pres">
      <dgm:prSet presAssocID="{22993983-A844-4C4F-A5B2-B55F78CB1C25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22A6C264-CB6D-48BB-B2F4-BC2D62D3EBBD}" type="pres">
      <dgm:prSet presAssocID="{22993983-A844-4C4F-A5B2-B55F78CB1C25}" presName="descendantText" presStyleLbl="alignAcc1" presStyleIdx="2" presStyleCnt="3" custScaleX="90026" custLinFactNeighborX="1368" custLinFactNeighborY="1497">
        <dgm:presLayoutVars>
          <dgm:bulletEnabled val="1"/>
        </dgm:presLayoutVars>
      </dgm:prSet>
      <dgm:spPr/>
    </dgm:pt>
  </dgm:ptLst>
  <dgm:cxnLst>
    <dgm:cxn modelId="{3204C318-03C5-4D75-AD2B-00216848AED6}" type="presOf" srcId="{000179F5-45B9-48F8-B614-FB12053016CF}" destId="{47513853-A899-41A9-9576-92E53CFB47BB}" srcOrd="0" destOrd="0" presId="urn:microsoft.com/office/officeart/2005/8/layout/chevron2"/>
    <dgm:cxn modelId="{710DEF42-4383-4CD0-A674-DC99E146B857}" srcId="{73D611A5-8599-485A-8E26-81A18B11ACDA}" destId="{000179F5-45B9-48F8-B614-FB12053016CF}" srcOrd="0" destOrd="0" parTransId="{8A7E9C5A-AA9C-4F2D-9750-7F619F9D4474}" sibTransId="{24043E23-C61A-47E4-B17A-02F56288AC60}"/>
    <dgm:cxn modelId="{F6EBD86E-DDEA-498E-8AFC-48113E0F54F0}" type="presOf" srcId="{08CC0CAC-9A95-43F2-A9C8-41230CB32809}" destId="{22A6C264-CB6D-48BB-B2F4-BC2D62D3EBBD}" srcOrd="0" destOrd="0" presId="urn:microsoft.com/office/officeart/2005/8/layout/chevron2"/>
    <dgm:cxn modelId="{657C5850-06F8-4F9C-86B6-0E8811E21CBA}" type="presOf" srcId="{CF72280C-0E66-4F7E-92D2-68FAAED05381}" destId="{51F17608-672B-4A5C-B309-1B1678F41E23}" srcOrd="0" destOrd="0" presId="urn:microsoft.com/office/officeart/2005/8/layout/chevron2"/>
    <dgm:cxn modelId="{95BCE479-A2AB-4C12-B4AB-C6B72F6A8E69}" type="presOf" srcId="{22993983-A844-4C4F-A5B2-B55F78CB1C25}" destId="{B0F9E763-5280-40EA-B5F5-6D5542394561}" srcOrd="0" destOrd="0" presId="urn:microsoft.com/office/officeart/2005/8/layout/chevron2"/>
    <dgm:cxn modelId="{0ED97B81-DEF8-434B-B6CD-521CD1807584}" srcId="{22993983-A844-4C4F-A5B2-B55F78CB1C25}" destId="{08CC0CAC-9A95-43F2-A9C8-41230CB32809}" srcOrd="0" destOrd="0" parTransId="{391AF926-A290-488C-B84A-54CB45E661FF}" sibTransId="{96CBC00F-7744-4DD5-B024-6592D98E3B21}"/>
    <dgm:cxn modelId="{BF52EB88-081C-4832-B2CE-4D8314723C52}" srcId="{BE676421-7723-4CB9-A011-BEA19E6A3AFA}" destId="{DDBFA49A-FC40-4CC0-99FB-A7CF42B8B07A}" srcOrd="1" destOrd="0" parTransId="{D0FFDB1F-760B-40CF-A85A-AAE2050D9101}" sibTransId="{B7BD2AC5-F2A9-4233-ADF9-7C108A9A702F}"/>
    <dgm:cxn modelId="{46FD518A-EED7-4967-8774-69F80D8ACEAE}" srcId="{DDBFA49A-FC40-4CC0-99FB-A7CF42B8B07A}" destId="{CF72280C-0E66-4F7E-92D2-68FAAED05381}" srcOrd="0" destOrd="0" parTransId="{0349D232-2881-42D5-8FA2-AA35709BE9EE}" sibTransId="{96532055-BAAE-430E-932B-7C9E1971499D}"/>
    <dgm:cxn modelId="{4F0B029C-C6C4-43D9-AFD1-07BE85592C97}" srcId="{BE676421-7723-4CB9-A011-BEA19E6A3AFA}" destId="{22993983-A844-4C4F-A5B2-B55F78CB1C25}" srcOrd="2" destOrd="0" parTransId="{FBB79719-42A2-46EC-A98B-B09D03B4343F}" sibTransId="{C2211F2E-5C70-489D-A5E8-C9A70B9A88BB}"/>
    <dgm:cxn modelId="{4957FF9C-A24A-4AFB-BEB8-E5F24CC4577A}" srcId="{BE676421-7723-4CB9-A011-BEA19E6A3AFA}" destId="{73D611A5-8599-485A-8E26-81A18B11ACDA}" srcOrd="0" destOrd="0" parTransId="{EA4E3B95-6C9D-4971-8D8F-2F8293C3E3FA}" sibTransId="{B5C33DE7-9963-4C97-A6FB-A7EDCF6BD62D}"/>
    <dgm:cxn modelId="{FCFBA8B3-EFD3-42D2-AFC4-8C33AA0CE18D}" type="presOf" srcId="{DDBFA49A-FC40-4CC0-99FB-A7CF42B8B07A}" destId="{D14DE708-BB65-47F9-AFCC-72FBBF2C1179}" srcOrd="0" destOrd="0" presId="urn:microsoft.com/office/officeart/2005/8/layout/chevron2"/>
    <dgm:cxn modelId="{BD2DEBB6-2FA4-4C30-99FE-54CF75F0A980}" type="presOf" srcId="{BE676421-7723-4CB9-A011-BEA19E6A3AFA}" destId="{962AF741-3CC3-4BBA-A7E5-02EAC08CEDAE}" srcOrd="0" destOrd="0" presId="urn:microsoft.com/office/officeart/2005/8/layout/chevron2"/>
    <dgm:cxn modelId="{AD8F38F1-4752-459D-BF61-6FCB89BC683B}" type="presOf" srcId="{73D611A5-8599-485A-8E26-81A18B11ACDA}" destId="{D8D5DB2C-71B9-46CD-B490-2B73C16A4D52}" srcOrd="0" destOrd="0" presId="urn:microsoft.com/office/officeart/2005/8/layout/chevron2"/>
    <dgm:cxn modelId="{A2D5F3DC-3EA1-4EBE-9609-776FD2A8D8F8}" type="presParOf" srcId="{962AF741-3CC3-4BBA-A7E5-02EAC08CEDAE}" destId="{0FAB4DDF-2C94-4761-A10F-75BD97AE55E7}" srcOrd="0" destOrd="0" presId="urn:microsoft.com/office/officeart/2005/8/layout/chevron2"/>
    <dgm:cxn modelId="{F6E30287-64BE-4B2C-99D5-09D1BDE4CC64}" type="presParOf" srcId="{0FAB4DDF-2C94-4761-A10F-75BD97AE55E7}" destId="{D8D5DB2C-71B9-46CD-B490-2B73C16A4D52}" srcOrd="0" destOrd="0" presId="urn:microsoft.com/office/officeart/2005/8/layout/chevron2"/>
    <dgm:cxn modelId="{E1C38F85-3859-4301-B74B-D25AE04C4643}" type="presParOf" srcId="{0FAB4DDF-2C94-4761-A10F-75BD97AE55E7}" destId="{47513853-A899-41A9-9576-92E53CFB47BB}" srcOrd="1" destOrd="0" presId="urn:microsoft.com/office/officeart/2005/8/layout/chevron2"/>
    <dgm:cxn modelId="{6AAE58C3-CB4D-4629-B649-88EDE71F0836}" type="presParOf" srcId="{962AF741-3CC3-4BBA-A7E5-02EAC08CEDAE}" destId="{188D43DF-4B39-41F2-8FEA-746414CAF1FD}" srcOrd="1" destOrd="0" presId="urn:microsoft.com/office/officeart/2005/8/layout/chevron2"/>
    <dgm:cxn modelId="{B79C5175-5D35-4B65-ABA5-168186545A9D}" type="presParOf" srcId="{962AF741-3CC3-4BBA-A7E5-02EAC08CEDAE}" destId="{53A48271-2FD5-4B8D-8849-2E9298623C06}" srcOrd="2" destOrd="0" presId="urn:microsoft.com/office/officeart/2005/8/layout/chevron2"/>
    <dgm:cxn modelId="{1D5C70A1-8178-4990-ACA5-EE1F400CDA62}" type="presParOf" srcId="{53A48271-2FD5-4B8D-8849-2E9298623C06}" destId="{D14DE708-BB65-47F9-AFCC-72FBBF2C1179}" srcOrd="0" destOrd="0" presId="urn:microsoft.com/office/officeart/2005/8/layout/chevron2"/>
    <dgm:cxn modelId="{08A4357D-482A-4AEA-A693-3BF996E9490F}" type="presParOf" srcId="{53A48271-2FD5-4B8D-8849-2E9298623C06}" destId="{51F17608-672B-4A5C-B309-1B1678F41E23}" srcOrd="1" destOrd="0" presId="urn:microsoft.com/office/officeart/2005/8/layout/chevron2"/>
    <dgm:cxn modelId="{7B93FBEC-EC6A-49DA-B524-AD85E7C54C50}" type="presParOf" srcId="{962AF741-3CC3-4BBA-A7E5-02EAC08CEDAE}" destId="{A8FA4FE0-48EF-437A-855F-7A4E36C5AD97}" srcOrd="3" destOrd="0" presId="urn:microsoft.com/office/officeart/2005/8/layout/chevron2"/>
    <dgm:cxn modelId="{BB5DEA90-E1FB-4D37-844D-0FAB9EB0B7F5}" type="presParOf" srcId="{962AF741-3CC3-4BBA-A7E5-02EAC08CEDAE}" destId="{F2B1729E-7861-4EBF-B682-361640258077}" srcOrd="4" destOrd="0" presId="urn:microsoft.com/office/officeart/2005/8/layout/chevron2"/>
    <dgm:cxn modelId="{53C62C3E-3A7C-4140-949D-FFE36265A71A}" type="presParOf" srcId="{F2B1729E-7861-4EBF-B682-361640258077}" destId="{B0F9E763-5280-40EA-B5F5-6D5542394561}" srcOrd="0" destOrd="0" presId="urn:microsoft.com/office/officeart/2005/8/layout/chevron2"/>
    <dgm:cxn modelId="{FE36B263-463D-4000-BB16-35AE497BB0F3}" type="presParOf" srcId="{F2B1729E-7861-4EBF-B682-361640258077}" destId="{22A6C264-CB6D-48BB-B2F4-BC2D62D3EBB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5638F5-DB96-40A9-B843-619FFDFC0C37}">
      <dsp:nvSpPr>
        <dsp:cNvPr id="0" name=""/>
        <dsp:cNvSpPr/>
      </dsp:nvSpPr>
      <dsp:spPr>
        <a:xfrm>
          <a:off x="3390944" y="1147"/>
          <a:ext cx="3781143" cy="1173914"/>
        </a:xfrm>
        <a:prstGeom prst="rightArrow">
          <a:avLst>
            <a:gd name="adj1" fmla="val 75000"/>
            <a:gd name="adj2" fmla="val 50000"/>
          </a:avLst>
        </a:prstGeom>
        <a:solidFill>
          <a:schemeClr val="tx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>
              <a:latin typeface="Houschka Pro Light" panose="02000503030000020003" pitchFamily="2" charset="0"/>
            </a:rPr>
            <a:t>Hardens</a:t>
          </a:r>
          <a:r>
            <a:rPr lang="en-US" sz="2000" kern="1200">
              <a:latin typeface="Houschka Pro Light" panose="02000503030000020003" pitchFamily="2" charset="0"/>
            </a:rPr>
            <a:t> surrounding tissue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>
              <a:latin typeface="Houschka Pro Light" panose="02000503030000020003" pitchFamily="2" charset="0"/>
            </a:rPr>
            <a:t>Stabilize</a:t>
          </a:r>
          <a:r>
            <a:rPr lang="en-US" sz="2000" kern="1200">
              <a:latin typeface="Houschka Pro Light" panose="02000503030000020003" pitchFamily="2" charset="0"/>
            </a:rPr>
            <a:t> + </a:t>
          </a:r>
          <a:r>
            <a:rPr lang="en-US" sz="2000" b="1" kern="1200">
              <a:latin typeface="Houschka Pro Light" panose="02000503030000020003" pitchFamily="2" charset="0"/>
            </a:rPr>
            <a:t>Reinforces</a:t>
          </a:r>
          <a:r>
            <a:rPr lang="en-US" sz="2000" kern="1200">
              <a:latin typeface="Houschka Pro Light" panose="02000503030000020003" pitchFamily="2" charset="0"/>
            </a:rPr>
            <a:t>           Adhesive Hybrid Layer</a:t>
          </a:r>
        </a:p>
      </dsp:txBody>
      <dsp:txXfrm>
        <a:off x="3390944" y="147886"/>
        <a:ext cx="3340925" cy="880436"/>
      </dsp:txXfrm>
    </dsp:sp>
    <dsp:sp modelId="{4424A0D9-9FAA-4660-91BA-0F37BB9CA095}">
      <dsp:nvSpPr>
        <dsp:cNvPr id="0" name=""/>
        <dsp:cNvSpPr/>
      </dsp:nvSpPr>
      <dsp:spPr>
        <a:xfrm>
          <a:off x="1191927" y="123194"/>
          <a:ext cx="1786406" cy="928672"/>
        </a:xfrm>
        <a:prstGeom prst="roundRect">
          <a:avLst/>
        </a:prstGeom>
        <a:solidFill>
          <a:srgbClr val="DE711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Houschka Pro Light" panose="02000503030000020003" pitchFamily="2" charset="0"/>
            </a:rPr>
            <a:t>MINERAL APATITE FORMATION</a:t>
          </a:r>
        </a:p>
      </dsp:txBody>
      <dsp:txXfrm>
        <a:off x="1237261" y="168528"/>
        <a:ext cx="1695738" cy="8380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5DB2C-71B9-46CD-B490-2B73C16A4D52}">
      <dsp:nvSpPr>
        <dsp:cNvPr id="0" name=""/>
        <dsp:cNvSpPr/>
      </dsp:nvSpPr>
      <dsp:spPr>
        <a:xfrm rot="5400000">
          <a:off x="-85913" y="182348"/>
          <a:ext cx="1215653" cy="850957"/>
        </a:xfrm>
        <a:prstGeom prst="chevron">
          <a:avLst/>
        </a:prstGeom>
        <a:solidFill>
          <a:schemeClr val="accent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/>
        </a:p>
      </dsp:txBody>
      <dsp:txXfrm rot="-5400000">
        <a:off x="96436" y="425479"/>
        <a:ext cx="850957" cy="364696"/>
      </dsp:txXfrm>
    </dsp:sp>
    <dsp:sp modelId="{47513853-A899-41A9-9576-92E53CFB47BB}">
      <dsp:nvSpPr>
        <dsp:cNvPr id="0" name=""/>
        <dsp:cNvSpPr/>
      </dsp:nvSpPr>
      <dsp:spPr>
        <a:xfrm rot="5400000">
          <a:off x="2039854" y="-760112"/>
          <a:ext cx="790175" cy="24113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>
              <a:latin typeface="Houschka Pro Light" panose="02000503030000020003" pitchFamily="2" charset="0"/>
            </a:rPr>
            <a:t>Protects</a:t>
          </a:r>
          <a:r>
            <a:rPr lang="en-US" sz="1600" kern="1200">
              <a:latin typeface="Houschka Pro Light" panose="02000503030000020003" pitchFamily="2" charset="0"/>
            </a:rPr>
            <a:t> against </a:t>
          </a:r>
          <a:r>
            <a:rPr lang="en-US" sz="1600" b="1" kern="1200">
              <a:latin typeface="Houschka Pro Light" panose="02000503030000020003" pitchFamily="2" charset="0"/>
            </a:rPr>
            <a:t>Microleakage</a:t>
          </a:r>
          <a:r>
            <a:rPr lang="en-US" sz="1600" kern="1200">
              <a:latin typeface="Houschka Pro Light" panose="02000503030000020003" pitchFamily="2" charset="0"/>
            </a:rPr>
            <a:t> + Secondary </a:t>
          </a:r>
          <a:r>
            <a:rPr lang="en-US" sz="1600" b="1" kern="1200">
              <a:latin typeface="Houschka Pro Light" panose="02000503030000020003" pitchFamily="2" charset="0"/>
            </a:rPr>
            <a:t>Caries</a:t>
          </a:r>
        </a:p>
      </dsp:txBody>
      <dsp:txXfrm rot="-5400000">
        <a:off x="1229270" y="89045"/>
        <a:ext cx="2372772" cy="713029"/>
      </dsp:txXfrm>
    </dsp:sp>
    <dsp:sp modelId="{D14DE708-BB65-47F9-AFCC-72FBBF2C1179}">
      <dsp:nvSpPr>
        <dsp:cNvPr id="0" name=""/>
        <dsp:cNvSpPr/>
      </dsp:nvSpPr>
      <dsp:spPr>
        <a:xfrm rot="5400000">
          <a:off x="-85913" y="1199625"/>
          <a:ext cx="1215653" cy="850957"/>
        </a:xfrm>
        <a:prstGeom prst="chevron">
          <a:avLst/>
        </a:prstGeom>
        <a:solidFill>
          <a:schemeClr val="accent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96436" y="1442756"/>
        <a:ext cx="850957" cy="364696"/>
      </dsp:txXfrm>
    </dsp:sp>
    <dsp:sp modelId="{51F17608-672B-4A5C-B309-1B1678F41E23}">
      <dsp:nvSpPr>
        <dsp:cNvPr id="0" name=""/>
        <dsp:cNvSpPr/>
      </dsp:nvSpPr>
      <dsp:spPr>
        <a:xfrm rot="5400000">
          <a:off x="2034495" y="191454"/>
          <a:ext cx="790175" cy="24686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>
              <a:latin typeface="Houschka Pro Light" panose="02000503030000020003" pitchFamily="2" charset="0"/>
            </a:rPr>
            <a:t>Reduces incidence of </a:t>
          </a:r>
          <a:r>
            <a:rPr lang="en-US" sz="1600" kern="1200">
              <a:latin typeface="Houschka Pro Light" panose="02000503030000020003" pitchFamily="2" charset="0"/>
            </a:rPr>
            <a:t>Post-Operative </a:t>
          </a:r>
          <a:r>
            <a:rPr lang="en-US" sz="1600" b="1" kern="1200">
              <a:latin typeface="Houschka Pro Light" panose="02000503030000020003" pitchFamily="2" charset="0"/>
            </a:rPr>
            <a:t>Sensitivity</a:t>
          </a:r>
          <a:endParaRPr lang="en-US" sz="1000" b="1" kern="1200">
            <a:latin typeface="Houschka Pro Light" panose="02000503030000020003" pitchFamily="2" charset="0"/>
          </a:endParaRPr>
        </a:p>
      </dsp:txBody>
      <dsp:txXfrm rot="-5400000">
        <a:off x="1195273" y="1069250"/>
        <a:ext cx="2430048" cy="713029"/>
      </dsp:txXfrm>
    </dsp:sp>
    <dsp:sp modelId="{B0F9E763-5280-40EA-B5F5-6D5542394561}">
      <dsp:nvSpPr>
        <dsp:cNvPr id="0" name=""/>
        <dsp:cNvSpPr/>
      </dsp:nvSpPr>
      <dsp:spPr>
        <a:xfrm rot="5400000">
          <a:off x="-85913" y="2214922"/>
          <a:ext cx="1215653" cy="850957"/>
        </a:xfrm>
        <a:prstGeom prst="chevron">
          <a:avLst/>
        </a:prstGeom>
        <a:solidFill>
          <a:schemeClr val="accent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/>
        </a:p>
      </dsp:txBody>
      <dsp:txXfrm rot="-5400000">
        <a:off x="96436" y="2458053"/>
        <a:ext cx="850957" cy="364696"/>
      </dsp:txXfrm>
    </dsp:sp>
    <dsp:sp modelId="{22A6C264-CB6D-48BB-B2F4-BC2D62D3EBBD}">
      <dsp:nvSpPr>
        <dsp:cNvPr id="0" name=""/>
        <dsp:cNvSpPr/>
      </dsp:nvSpPr>
      <dsp:spPr>
        <a:xfrm rot="5400000">
          <a:off x="2538928" y="698642"/>
          <a:ext cx="790175" cy="34816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1" kern="1200">
              <a:latin typeface="Houschka Pro Light" panose="02000503030000020003" pitchFamily="2" charset="0"/>
            </a:rPr>
            <a:t>Prolongs</a:t>
          </a:r>
          <a:r>
            <a:rPr lang="en-US" sz="1800" kern="1200">
              <a:latin typeface="Houschka Pro Light" panose="02000503030000020003" pitchFamily="2" charset="0"/>
            </a:rPr>
            <a:t> </a:t>
          </a:r>
          <a:r>
            <a:rPr lang="en-US" sz="1800" b="1" kern="1200">
              <a:latin typeface="Houschka Pro Light" panose="02000503030000020003" pitchFamily="2" charset="0"/>
            </a:rPr>
            <a:t>life-span</a:t>
          </a:r>
          <a:r>
            <a:rPr lang="en-US" sz="1800" kern="1200">
              <a:latin typeface="Houschka Pro Light" panose="02000503030000020003" pitchFamily="2" charset="0"/>
            </a:rPr>
            <a:t> of a restoration</a:t>
          </a:r>
        </a:p>
      </dsp:txBody>
      <dsp:txXfrm rot="-5400000">
        <a:off x="1193168" y="2082976"/>
        <a:ext cx="3443123" cy="7130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26FA91F-26F0-41A7-AE6E-03A0EEDC7FDC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D799A1E-A144-4357-96FD-579E1B673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“SAVE THAT TOOTH”</a:t>
            </a:r>
          </a:p>
          <a:p>
            <a:endParaRPr lang="en-US"/>
          </a:p>
          <a:p>
            <a:r>
              <a:rPr lang="en-US"/>
              <a:t>MI Dentistry</a:t>
            </a:r>
          </a:p>
          <a:p>
            <a:endParaRPr lang="en-US"/>
          </a:p>
          <a:p>
            <a:r>
              <a:rPr lang="en-US"/>
              <a:t>Innovation through science and technological breakthrough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99A1E-A144-4357-96FD-579E1B673D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693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E71FE-D10C-E400-9287-7E33A82C0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5B3AEC-6C5A-B0D7-33B3-E4C77AEEF9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8DFC79-511A-521F-F5A4-CF1B29B428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err="1">
                <a:latin typeface="Calibri" panose="020F0502020204030204" pitchFamily="34" charset="0"/>
                <a:ea typeface="Times New Roman" panose="02020603050405020304" pitchFamily="18" charset="0"/>
              </a:rPr>
              <a:t>Raghip</a:t>
            </a:r>
            <a:r>
              <a:rPr lang="en-US">
                <a:latin typeface="Calibri" panose="020F0502020204030204" pitchFamily="34" charset="0"/>
                <a:ea typeface="Times New Roman" panose="02020603050405020304" pitchFamily="18" charset="0"/>
              </a:rPr>
              <a:t>, A. G., </a:t>
            </a:r>
            <a:r>
              <a:rPr lang="en-US" err="1">
                <a:latin typeface="Calibri" panose="020F0502020204030204" pitchFamily="34" charset="0"/>
                <a:ea typeface="Times New Roman" panose="02020603050405020304" pitchFamily="18" charset="0"/>
              </a:rPr>
              <a:t>Comisi</a:t>
            </a:r>
            <a:r>
              <a:rPr lang="en-US">
                <a:latin typeface="Calibri" panose="020F0502020204030204" pitchFamily="34" charset="0"/>
                <a:ea typeface="Times New Roman" panose="02020603050405020304" pitchFamily="18" charset="0"/>
              </a:rPr>
              <a:t>, J. C., Hamama, H. H., &amp; Mahmoud, S. H. (2023). In vitro elemental and micromorphological analysis of the resin-dentin interface of bioactive and bulk-fill composites. </a:t>
            </a:r>
            <a:r>
              <a:rPr lang="en-US" i="1">
                <a:latin typeface="Calibri" panose="020F0502020204030204" pitchFamily="34" charset="0"/>
                <a:ea typeface="Times New Roman" panose="02020603050405020304" pitchFamily="18" charset="0"/>
              </a:rPr>
              <a:t>American Journal of Dentistry</a:t>
            </a:r>
            <a:r>
              <a:rPr lang="en-US">
                <a:latin typeface="Calibri" panose="020F0502020204030204" pitchFamily="34" charset="0"/>
                <a:ea typeface="Times New Roman" panose="02020603050405020304" pitchFamily="18" charset="0"/>
              </a:rPr>
              <a:t>, </a:t>
            </a:r>
            <a:r>
              <a:rPr lang="en-US" i="1">
                <a:latin typeface="Calibri" panose="020F0502020204030204" pitchFamily="34" charset="0"/>
                <a:ea typeface="Times New Roman" panose="02020603050405020304" pitchFamily="18" charset="0"/>
              </a:rPr>
              <a:t>36</a:t>
            </a:r>
            <a:r>
              <a:rPr lang="en-US">
                <a:latin typeface="Calibri" panose="020F0502020204030204" pitchFamily="34" charset="0"/>
                <a:ea typeface="Times New Roman" panose="02020603050405020304" pitchFamily="18" charset="0"/>
              </a:rPr>
              <a:t>(1), 3-7.</a:t>
            </a:r>
            <a:endParaRPr lang="en-US" sz="1800"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pPr defTabSz="931774">
              <a:defRPr/>
            </a:pPr>
            <a:endParaRPr lang="en-US">
              <a:latin typeface="Houschka Pro Light"/>
            </a:endParaRPr>
          </a:p>
          <a:p>
            <a:pPr marL="285750" indent="-285750">
              <a:buFontTx/>
              <a:buChar char="-"/>
            </a:pPr>
            <a:r>
              <a:rPr lang="en-US">
                <a:latin typeface="Houschka Pro Light" panose="02000503030000020003" pitchFamily="2" charset="0"/>
              </a:rPr>
              <a:t>Adhesive/Hybrid layers naturally degrade from hydrolysis, bacterial byproducts and MMPs. </a:t>
            </a:r>
          </a:p>
          <a:p>
            <a:pPr marL="285750" indent="-285750">
              <a:buFontTx/>
              <a:buChar char="-"/>
            </a:pPr>
            <a:r>
              <a:rPr lang="en-US">
                <a:latin typeface="Houschka Pro Light" panose="02000503030000020003" pitchFamily="2" charset="0"/>
              </a:rPr>
              <a:t>Bioactive mineral apatite formation and ion release stabilizes the adhesive layer over time, creating a longer </a:t>
            </a:r>
            <a:r>
              <a:rPr lang="en-US" b="1">
                <a:latin typeface="Houschka Pro Light" panose="02000503030000020003" pitchFamily="2" charset="0"/>
              </a:rPr>
              <a:t>lasting protective treatment for the tooth and restoration</a:t>
            </a:r>
          </a:p>
          <a:p>
            <a:endParaRPr lang="en-US"/>
          </a:p>
          <a:p>
            <a:r>
              <a:rPr lang="en-US"/>
              <a:t>Conventional composite shows no benefit</a:t>
            </a:r>
          </a:p>
          <a:p>
            <a:endParaRPr lang="en-US"/>
          </a:p>
          <a:p>
            <a:r>
              <a:rPr lang="en-US"/>
              <a:t>Biomimetic, nucleation events not release or precipitation.</a:t>
            </a:r>
          </a:p>
          <a:p>
            <a:r>
              <a:rPr lang="en-US"/>
              <a:t>pH Reactive</a:t>
            </a:r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Houschka Pro Light" panose="02000503030000020003" pitchFamily="2" charset="0"/>
              </a:rPr>
              <a:t>	More conservative patient treatments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Houschka Pro Light" panose="02000503030000020003" pitchFamily="2" charset="0"/>
              </a:rPr>
              <a:t>	Supports selective caries removal (SCR) technique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Houschka Pro Light" panose="02000503030000020003" pitchFamily="2" charset="0"/>
              </a:rPr>
              <a:t>	Works with all adhesive systems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DCA279-C2E0-5554-6453-16476B15F3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41E49-3EC2-4A92-BC36-547BFBEEB34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27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1FC3F-D6C5-9E2F-3E0A-2DFC34E5B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C9BB78-2E77-1677-0EFE-4B840D35EA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7F4BF5-58C5-9075-90EE-8278672109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74B746-BB9F-E8C1-EE79-29A23099E3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41E49-3EC2-4A92-BC36-547BFBEEB34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01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>
              <a:latin typeface="Houschka Pro Light"/>
            </a:endParaRPr>
          </a:p>
          <a:p>
            <a:r>
              <a:rPr lang="en-US"/>
              <a:t>Reference for the picture: </a:t>
            </a:r>
            <a:r>
              <a:rPr lang="en-US" b="0" i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Bjørndal, L.; Demant, S.; Dabelsteen, S. Depth and activity of carious lesions as indicators for the regenerative potential of dental pulp after intervention. </a:t>
            </a:r>
            <a:r>
              <a:rPr lang="en-US" b="0" i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J. Endod.</a:t>
            </a:r>
            <a:r>
              <a:rPr lang="en-US" b="0" i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</a:t>
            </a:r>
            <a:r>
              <a:rPr lang="en-US" b="1" i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2014</a:t>
            </a:r>
            <a:r>
              <a:rPr lang="en-US" b="0" i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 </a:t>
            </a:r>
            <a:r>
              <a:rPr lang="en-US" b="0" i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40</a:t>
            </a:r>
            <a:r>
              <a:rPr lang="en-US" b="0" i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S76–S81</a:t>
            </a:r>
          </a:p>
          <a:p>
            <a:r>
              <a:rPr lang="en-US" b="0" i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- Maher, Y. A., Rajeh, M. T., Hamooda, F. A., Zerain, G. O., Habis, R. M., Sulaimani, R. H., ... &amp; Abdelaleem, N. A. (2023). Evaluation of the Clinical Impact and In Vitro Antibacterial Activities of Two Bioactive Restoratives against S. mutans ATCC 25175 in Class II Carious Restorations. </a:t>
            </a:r>
            <a:r>
              <a:rPr lang="en-US" b="0" i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Nigerian Journal of Clinical Practice</a:t>
            </a:r>
            <a:r>
              <a:rPr lang="en-US" b="0" i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 </a:t>
            </a:r>
            <a:r>
              <a:rPr lang="en-US" b="0" i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26</a:t>
            </a:r>
            <a:r>
              <a:rPr lang="en-US" b="0" i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(4), 404-411.</a:t>
            </a:r>
          </a:p>
          <a:p>
            <a:pPr marL="174708" indent="-174708">
              <a:buFontTx/>
              <a:buChar char="-"/>
            </a:pPr>
            <a:r>
              <a:rPr lang="en-US" b="0" i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Sajini, S. I., Alshawi, B. A., &amp; Alharbi, L. M. (2022). Assessment of remineralisation potentials of bioactive dental composite using an in-vitro demineralised dentine model. </a:t>
            </a:r>
            <a:r>
              <a:rPr lang="en-US" b="0" i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Journal of Taibah University Medical Sciences</a:t>
            </a:r>
            <a:r>
              <a:rPr lang="en-US" b="0" i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 </a:t>
            </a:r>
            <a:r>
              <a:rPr lang="en-US" b="0" i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17</a:t>
            </a:r>
            <a:r>
              <a:rPr lang="en-US" b="0" i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(4), 640-647.</a:t>
            </a:r>
          </a:p>
          <a:p>
            <a:pPr marL="174708" indent="-174708">
              <a:buFontTx/>
              <a:buChar char="-"/>
            </a:pPr>
            <a:r>
              <a:rPr lang="en-US" b="0" i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Hussein, N., El Refai, D. A., &amp; Alian, G. A. (2021). Remineralization potential and mechanical evaluation of a bioactive glass containing composite (An ex vivo study). </a:t>
            </a:r>
            <a:r>
              <a:rPr lang="en-US" b="0" i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Open Access Macedonian Journal of Medical Sciences</a:t>
            </a:r>
            <a:r>
              <a:rPr lang="en-US" b="0" i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 </a:t>
            </a:r>
            <a:r>
              <a:rPr lang="en-US" b="0" i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9</a:t>
            </a:r>
            <a:r>
              <a:rPr lang="en-US" b="0" i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(D), 179-185.</a:t>
            </a:r>
          </a:p>
          <a:p>
            <a:pPr marL="174708" indent="-174708">
              <a:buFontTx/>
              <a:buChar char="-"/>
            </a:pPr>
            <a:r>
              <a:rPr lang="en-US" b="0" i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-</a:t>
            </a:r>
            <a:r>
              <a:rPr lang="en-US" b="0" i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Al-Wakeel, R. E., Hamama, H. H., Farahat, D. S., &amp; El-Negoly, S. A. (2024). Microhardness and elemental analysis of ion-releasing restoration/ dentin interface following enzymatic chemomechanical caries excavation. </a:t>
            </a:r>
            <a:r>
              <a:rPr lang="en-US" b="0" i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BMC oral health</a:t>
            </a:r>
            <a:r>
              <a:rPr lang="en-US" b="0" i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, </a:t>
            </a:r>
            <a:r>
              <a:rPr lang="en-US" b="0" i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24</a:t>
            </a:r>
            <a:r>
              <a:rPr lang="en-US" b="0" i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(1), 581. https://doi.org/10.1186/s12903-024-04304-8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41E49-3EC2-4A92-BC36-547BFBEEB34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7134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44DEA-4B62-5EFC-01D4-096D9BCD2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28EF8F-D4DA-657C-D6EE-92226AB04D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D8BDF4-A95D-71F1-DCE0-37E28B753E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>
                <a:latin typeface="Houschka Pro Light"/>
              </a:rPr>
              <a:t>Release is larger at low pH, recharges at neutral pH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Hardening of dentin</a:t>
            </a:r>
          </a:p>
          <a:p>
            <a:r>
              <a:rPr lang="en-US"/>
              <a:t>Mineral Apatite formation</a:t>
            </a:r>
          </a:p>
          <a:p>
            <a:r>
              <a:rPr lang="en-US"/>
              <a:t>Surface biofilm modulation</a:t>
            </a:r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latin typeface="Houschka Pro Light" panose="02000503030000020003" pitchFamily="2" charset="0"/>
              </a:rPr>
              <a:t>Proprietary hydrophilic polymer matrix chemistry (           ) powers ionic </a:t>
            </a:r>
            <a:r>
              <a:rPr lang="en-US" sz="1200" b="1">
                <a:latin typeface="Houschka Pro Light" panose="02000503030000020003" pitchFamily="2" charset="0"/>
              </a:rPr>
              <a:t>fluoride</a:t>
            </a:r>
            <a:r>
              <a:rPr lang="en-US" sz="1200">
                <a:latin typeface="Houschka Pro Light" panose="02000503030000020003" pitchFamily="2" charset="0"/>
              </a:rPr>
              <a:t>, </a:t>
            </a:r>
            <a:r>
              <a:rPr lang="en-US" sz="1200" b="1">
                <a:latin typeface="Houschka Pro Light" panose="02000503030000020003" pitchFamily="2" charset="0"/>
              </a:rPr>
              <a:t>calcium</a:t>
            </a:r>
            <a:r>
              <a:rPr lang="en-US" sz="1200">
                <a:latin typeface="Houschka Pro Light" panose="02000503030000020003" pitchFamily="2" charset="0"/>
              </a:rPr>
              <a:t> and </a:t>
            </a:r>
            <a:r>
              <a:rPr lang="en-US" sz="1200" b="1">
                <a:latin typeface="Houschka Pro Light" panose="02000503030000020003" pitchFamily="2" charset="0"/>
              </a:rPr>
              <a:t>phosphate</a:t>
            </a:r>
            <a:r>
              <a:rPr lang="en-US" sz="1200">
                <a:latin typeface="Houschka Pro Light" panose="02000503030000020003" pitchFamily="2" charset="0"/>
              </a:rPr>
              <a:t> exchange + subsequent </a:t>
            </a:r>
            <a:r>
              <a:rPr lang="en-US" sz="1200" b="1">
                <a:latin typeface="Houschka Pro Light" panose="02000503030000020003" pitchFamily="2" charset="0"/>
              </a:rPr>
              <a:t>bioactive remineralization support &amp; modulation of biofilm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>
              <a:latin typeface="Houschka Pro Light" panose="02000503030000020003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latin typeface="Houschka Pro Light" panose="02000503030000020003" pitchFamily="2" charset="0"/>
              </a:rPr>
              <a:t>Virtuous cycle</a:t>
            </a:r>
            <a:endParaRPr lang="en-US" sz="1200">
              <a:latin typeface="Houschka Pro Light" panose="02000503030000020003" pitchFamily="2" charset="0"/>
            </a:endParaRPr>
          </a:p>
          <a:p>
            <a:endParaRPr lang="en-US"/>
          </a:p>
          <a:p>
            <a:pPr marL="0" marR="0" lvl="0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latin typeface="Houschka Pro Light" panose="02000503030000020003" pitchFamily="2" charset="0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51A9E-B2BC-3864-06AE-FE45A30033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41E49-3EC2-4A92-BC36-547BFBEEB34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65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179DB-ECDE-FEBC-35DF-414B7A4A7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041C4E-92B8-948E-5EB2-4994A4B68C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70DB81-F741-535D-EBF1-26B68BF66E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https://www.ncbi.nlm.nih.gov/pmc/articles/PMC9356364/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05A94-B9BA-66E6-E7D9-1E3910027F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41E49-3EC2-4A92-BC36-547BFBEEB3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6361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A0748-E73E-ABE0-477E-065B83F23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160893-D90A-50D5-AB91-F2DC20A621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282F35-8D37-91CA-D5DE-7DB78A63B2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Tooth 18 secondary caries recurrent decay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807A05-F83D-0698-445F-75E664A4C6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99A1E-A144-4357-96FD-579E1B673D8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640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CD741-11BB-D577-63AB-F38FEE31C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9893A1-7374-6C7D-615A-C43FC0856F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7D9042-6452-686A-3642-661DA24074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First molar occlusal caries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FF4B54-158A-411B-DB56-12FB1B41C5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99A1E-A144-4357-96FD-579E1B673D8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727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99A1E-A144-4357-96FD-579E1B673D8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981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EB1CA-B945-7B88-DC8F-21B1852C3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3CA9D1-41F9-55BE-700D-2891882344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E9703F-0AB4-E097-D377-6116D0313B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8B29F-F571-C6C7-4F65-F65AA7E154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99A1E-A144-4357-96FD-579E1B673D8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770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</a:rPr>
              <a:t>*The remineralization process is a natural repair mechanism to restore the minerals again, in ionic forms, to the hydroxyapatite (HAP) crystal lattice. (Arifa, M. K., Ephraim, R., &amp; Rajamani, T. (2019). Recent advances in dental hard tissue remineralization: a review of literature. International journal of clinical pediatric dentistry, 12(2), 139.)</a:t>
            </a:r>
            <a:r>
              <a:rPr lang="en-US"/>
              <a:t> </a:t>
            </a:r>
            <a:endParaRPr lang="en-US">
              <a:latin typeface="Houschka Pro Light"/>
            </a:endParaRPr>
          </a:p>
          <a:p>
            <a:pPr defTabSz="931774">
              <a:defRPr/>
            </a:pPr>
            <a:endParaRPr lang="en-US">
              <a:latin typeface="Houschka Pro Light"/>
            </a:endParaRPr>
          </a:p>
          <a:p>
            <a:pPr defTabSz="931774">
              <a:defRPr/>
            </a:pPr>
            <a:r>
              <a:rPr lang="en-US">
                <a:latin typeface="Houschka Pro Light"/>
              </a:rPr>
              <a:t>*Apatite crystal formations, unique to bioactive treatment products like ACTIVA™ BioACTIVE Bulk Flow, physically seal the material-tooth interface, protecting against microleakage, the leading cause of secondary caries and recurrent decay.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41E49-3EC2-4A92-BC36-547BFBEEB34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060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75041-BDC3-60DA-528E-5A0C6200D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2F5455-301C-9C0B-07F0-530694D92D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8C9ECA-1FBF-E5A6-D719-18780E6A6B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>
                <a:effectLst/>
              </a:rPr>
              <a:t>Product Dev: Primarily:</a:t>
            </a:r>
          </a:p>
          <a:p>
            <a:pPr rtl="0"/>
            <a:r>
              <a:rPr lang="en-US">
                <a:effectLst/>
              </a:rPr>
              <a:t>New Users:</a:t>
            </a:r>
          </a:p>
          <a:p>
            <a:pPr marL="228600" indent="-228600" rtl="0">
              <a:buAutoNum type="arabicParenR"/>
            </a:pPr>
            <a:r>
              <a:rPr lang="en-US">
                <a:effectLst/>
              </a:rPr>
              <a:t>Low </a:t>
            </a:r>
            <a:r>
              <a:rPr lang="en-US" err="1">
                <a:effectLst/>
              </a:rPr>
              <a:t>Visc</a:t>
            </a:r>
            <a:r>
              <a:rPr lang="en-US">
                <a:effectLst/>
              </a:rPr>
              <a:t>/Self Leveling Segment -&gt; Product System expansion to capture a different handling preference and flow preference</a:t>
            </a:r>
          </a:p>
          <a:p>
            <a:pPr marL="228600" indent="-228600" rtl="0">
              <a:buAutoNum type="arabicParenR"/>
            </a:pPr>
            <a:r>
              <a:rPr lang="en-US">
                <a:effectLst/>
              </a:rPr>
              <a:t>Bulk Fill Specific Targeting, primary and secondary targets - marketing segmentation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ffectLst/>
              </a:rPr>
              <a:t>Re-engage Lost Users:</a:t>
            </a:r>
          </a:p>
          <a:p>
            <a:pPr rtl="0"/>
            <a:r>
              <a:rPr lang="en-US">
                <a:effectLst/>
              </a:rPr>
              <a:t>1) Gun, radiopacity, wear resistance 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B86698-6DDA-BB1D-AF2C-0ABE2972C2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99A1E-A144-4357-96FD-579E1B673D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184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99A1E-A144-4357-96FD-579E1B673D8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687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99A1E-A144-4357-96FD-579E1B673D8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7935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Tooth 5 occlusal caries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99A1E-A144-4357-96FD-579E1B673D8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650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Tooth 5 occlusal caries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99A1E-A144-4357-96FD-579E1B673D8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650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99A1E-A144-4357-96FD-579E1B673D8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0137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68423-B2E6-548E-1E94-445B61074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B363FE-58AC-BCD3-7F39-990A4A771B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BEBC0F-6DE3-1FBF-E2CC-488DE91D7B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2526C2-E439-6675-C92C-20AD5A27C5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99A1E-A144-4357-96FD-579E1B673D8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9711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99A1E-A144-4357-96FD-579E1B673D8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218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Cause is degradation of the restoration adhesive hybrid interface due to:</a:t>
            </a:r>
          </a:p>
          <a:p>
            <a:r>
              <a:rPr lang="en-US"/>
              <a:t>Destabilized Collagen &amp; polymer breakdown by hydrolysis, MMPs, bacterial incursion</a:t>
            </a:r>
          </a:p>
          <a:p>
            <a:r>
              <a:rPr lang="en-US"/>
              <a:t>Collagen cross linking</a:t>
            </a:r>
          </a:p>
          <a:p>
            <a:r>
              <a:rPr lang="en-US"/>
              <a:t>MMP inhibition</a:t>
            </a:r>
          </a:p>
          <a:p>
            <a:endParaRPr lang="en-US"/>
          </a:p>
          <a:p>
            <a:r>
              <a:rPr lang="en-US"/>
              <a:t>Over 50-60% of restorations today are replacements or repairs</a:t>
            </a:r>
          </a:p>
          <a:p>
            <a:pPr marL="171450" indent="-171450">
              <a:buFontTx/>
              <a:buChar char="-"/>
            </a:pPr>
            <a:r>
              <a:rPr lang="en-US"/>
              <a:t>Cause of failure is #1, secondary caries, #2 fracture</a:t>
            </a:r>
          </a:p>
          <a:p>
            <a:pPr marL="171450" indent="-171450">
              <a:buFontTx/>
              <a:buChar char="-"/>
            </a:pPr>
            <a:endParaRPr lang="en-US"/>
          </a:p>
          <a:p>
            <a:pPr marL="0" indent="0">
              <a:buFontTx/>
              <a:buNone/>
            </a:pPr>
            <a:r>
              <a:rPr lang="en-US"/>
              <a:t>Long term adaptation and marginal integrity is the key to long lasting restorations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99A1E-A144-4357-96FD-579E1B673D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23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676DD-5456-4900-ED5B-5A78F239B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73B4BC-CB8B-F601-8BB7-2C688F9829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AFE46F-0E77-4F68-ACBE-DA3FA46746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Extend service life of restoration, substantially delaying the death spiral for the benefit of patient health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94830-04C5-D609-C90F-1C85EB289B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99A1E-A144-4357-96FD-579E1B673D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89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>
                <a:effectLst/>
              </a:rPr>
              <a:t>Product Dev: Primarily:</a:t>
            </a:r>
          </a:p>
          <a:p>
            <a:pPr rtl="0"/>
            <a:r>
              <a:rPr lang="en-US">
                <a:effectLst/>
              </a:rPr>
              <a:t>New Users:</a:t>
            </a:r>
          </a:p>
          <a:p>
            <a:pPr marL="228600" indent="-228600" rtl="0">
              <a:buAutoNum type="arabicParenR"/>
            </a:pPr>
            <a:r>
              <a:rPr lang="en-US">
                <a:effectLst/>
              </a:rPr>
              <a:t>Low </a:t>
            </a:r>
            <a:r>
              <a:rPr lang="en-US" err="1">
                <a:effectLst/>
              </a:rPr>
              <a:t>Visc</a:t>
            </a:r>
            <a:r>
              <a:rPr lang="en-US">
                <a:effectLst/>
              </a:rPr>
              <a:t>/Self Leveling Segment -&gt; Product System expansion to capture a different handling preference and flow preference</a:t>
            </a:r>
          </a:p>
          <a:p>
            <a:pPr marL="228600" indent="-228600" rtl="0">
              <a:buAutoNum type="arabicParenR"/>
            </a:pPr>
            <a:r>
              <a:rPr lang="en-US">
                <a:effectLst/>
              </a:rPr>
              <a:t>Bulk Fill Specific Targeting, primary and secondary targets - marketing segmentation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ffectLst/>
              </a:rPr>
              <a:t>Re-engage Lost Users:</a:t>
            </a:r>
          </a:p>
          <a:p>
            <a:pPr rtl="0"/>
            <a:r>
              <a:rPr lang="en-US">
                <a:effectLst/>
              </a:rPr>
              <a:t>1) Gun, radiopacity, wear resistance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99A1E-A144-4357-96FD-579E1B673D8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830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82263-4A52-1F77-A576-7FB9E64BC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2F54B7-1517-7F7F-25EE-2CCFBC9D9F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6CFA51-C333-2D95-F5AF-B40C88EF6B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Product line extension of ACTIVA Bioactive Patient Treatment System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5D68F3-9244-6F19-02AB-AB8EBE8396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41E49-3EC2-4A92-BC36-547BFBEEB3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53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</a:rPr>
              <a:t>*Capping is recommended by clinician’s judgement under heavy occlusal load or </a:t>
            </a:r>
            <a:endParaRPr lang="en-US">
              <a:latin typeface="Houschka Pro Light"/>
            </a:endParaRPr>
          </a:p>
          <a:p>
            <a:pPr defTabSz="931774">
              <a:defRPr/>
            </a:pPr>
            <a:endParaRPr lang="en-US">
              <a:latin typeface="Houschka Pro Light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41E49-3EC2-4A92-BC36-547BFBEEB3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71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Lovely adaptation in the proximal box.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99A1E-A144-4357-96FD-579E1B673D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79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>
                <a:latin typeface="Houschka Pro Light"/>
              </a:rPr>
              <a:t>Originally in </a:t>
            </a:r>
            <a:r>
              <a:rPr lang="en-US" err="1">
                <a:latin typeface="Houschka Pro Light"/>
              </a:rPr>
              <a:t>FlowsRite</a:t>
            </a:r>
            <a:r>
              <a:rPr lang="en-US">
                <a:latin typeface="Houschka Pro Light"/>
              </a:rPr>
              <a:t> flowable composite over a decade ago.</a:t>
            </a:r>
          </a:p>
          <a:p>
            <a:pPr defTabSz="931774">
              <a:defRPr/>
            </a:pPr>
            <a:endParaRPr lang="en-US">
              <a:latin typeface="Houschka Pro Light"/>
            </a:endParaRPr>
          </a:p>
          <a:p>
            <a:r>
              <a:rPr lang="en-US">
                <a:latin typeface="Houschka Pro Light"/>
              </a:rPr>
              <a:t>Excellent blend between wide range of shades, A1-a4 on vita denture teeth (Plus C &amp; D shades in between)</a:t>
            </a:r>
            <a:endParaRPr lang="en-US"/>
          </a:p>
          <a:p>
            <a:endParaRPr lang="en-US"/>
          </a:p>
          <a:p>
            <a:r>
              <a:rPr lang="en-US"/>
              <a:t>Other products may require blocker – ideal opacity and translucency reduces the need for a blocker or opaquer in most cases. Will not show greyness like competitors in class II.</a:t>
            </a:r>
          </a:p>
          <a:p>
            <a:endParaRPr lang="en-US"/>
          </a:p>
          <a:p>
            <a:r>
              <a:rPr lang="en-US" err="1"/>
              <a:t>Shadefusion</a:t>
            </a:r>
            <a:r>
              <a:rPr lang="en-US"/>
              <a:t> works differently:</a:t>
            </a:r>
          </a:p>
          <a:p>
            <a:r>
              <a:rPr lang="en-US"/>
              <a:t>Our technology works not just through translucency and specular reflection of underlying color, but also biomimetically, borrowing concepts from camouflaging animals like chameleons and cephalopods -  through diffuse chameleon or </a:t>
            </a:r>
            <a:r>
              <a:rPr lang="en-US" err="1"/>
              <a:t>chromatophoric</a:t>
            </a:r>
            <a:r>
              <a:rPr lang="en-US"/>
              <a:t> effect like an octopus or chameleon (photonic crystals).</a:t>
            </a:r>
          </a:p>
          <a:p>
            <a:endParaRPr lang="en-US"/>
          </a:p>
          <a:p>
            <a:pPr marL="171450" indent="-171450">
              <a:buFontTx/>
              <a:buChar char="-"/>
            </a:pPr>
            <a:r>
              <a:rPr lang="en-US"/>
              <a:t>Less specular reflection, more diffuse reflection – creates more optical scattering</a:t>
            </a:r>
          </a:p>
          <a:p>
            <a:pPr marL="171450" indent="-171450">
              <a:buFontTx/>
              <a:buChar char="-"/>
            </a:pPr>
            <a:r>
              <a:rPr lang="en-US"/>
              <a:t>Like a </a:t>
            </a:r>
            <a:r>
              <a:rPr lang="en-US" err="1"/>
              <a:t>chromatophere</a:t>
            </a:r>
            <a:r>
              <a:rPr lang="en-US"/>
              <a:t>, some chroma (pigment) is present in ACTIVA, waveforms of light constantly undergo refraction and diffraction within the material</a:t>
            </a:r>
          </a:p>
          <a:p>
            <a:pPr marL="171450" indent="-171450">
              <a:buFontTx/>
              <a:buChar char="-"/>
            </a:pPr>
            <a:endParaRPr lang="en-US"/>
          </a:p>
          <a:p>
            <a:pPr marL="0" indent="0">
              <a:buFontTx/>
              <a:buNone/>
            </a:pPr>
            <a:r>
              <a:rPr lang="en-US"/>
              <a:t>Ultimately the human eye perceives a smooth blended transition between tooth and restoration, enabling true visual harmony of the restoration.</a:t>
            </a:r>
          </a:p>
          <a:p>
            <a:endParaRPr lang="en-US"/>
          </a:p>
          <a:p>
            <a:r>
              <a:rPr lang="en-US"/>
              <a:t>Save on inventory complexity</a:t>
            </a:r>
          </a:p>
          <a:p>
            <a:r>
              <a:rPr lang="en-US"/>
              <a:t>Time on color matching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41E49-3EC2-4A92-BC36-547BFBEEB3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86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DAB7D-0413-B6CB-0AD3-C0B1C7A78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D70A21-55FA-660B-C7E9-2192C5505B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A7F88-AB91-11E7-1A9F-3CE0F4147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6471-DD75-444F-9ACC-0265B1C8F3D3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A9EA0-BF50-7A60-4B9C-850780F6F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942BB-8684-0065-31E2-9F153C1A1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E665-7542-44B0-ACCB-55A700495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01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7820C-7029-7CFC-A930-908A531AA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E367D-37A1-4E1B-F850-19FB936BA5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41DA88-D83E-599A-847A-E8D8272DA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6471-DD75-444F-9ACC-0265B1C8F3D3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87FED2-758B-C8AB-E5A8-6076DA6D9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43A4B-B4BF-231B-F218-72F01B84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E665-7542-44B0-ACCB-55A700495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24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83CA55-E344-E6EB-52EC-5C06809824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3A8250-83AB-6C3A-10DC-87DA8DF751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44931-DF3A-2B8F-6540-CA43663CA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6471-DD75-444F-9ACC-0265B1C8F3D3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1069E-38F4-25A1-33FA-CC1C6A196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DFBCA-5B0D-99A9-7CFE-85D33E0BF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E665-7542-44B0-ACCB-55A700495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153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C3A51-F65F-0B50-D192-50B07A300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4B001-5EEA-181B-06DC-CB6916B748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00435-0FD4-A8A8-1C9B-C5E3C5E9A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6471-DD75-444F-9ACC-0265B1C8F3D3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C9A28-CD63-3AC4-B567-7E06B4507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BCB25-674C-DCC5-C411-2733E5669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E665-7542-44B0-ACCB-55A700495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206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BB0F-618E-FFA3-792C-713F3A974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ECA80-9309-7422-7B68-13F4A08D2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EEDE4-B1F1-5311-FEA6-0283A2256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6471-DD75-444F-9ACC-0265B1C8F3D3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265A8B-B77D-550C-C4B1-C7747B465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0CFD1-00C8-005B-7B59-8E8ADEEBD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E665-7542-44B0-ACCB-55A700495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13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58F3D-AD1D-C6B2-DD8E-F0F05C6A3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F9ECC-DDD4-6FFD-2B34-6F75EFAB84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3FE813-1973-365D-66A5-3D33592175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2C820D-4F62-2AB7-FF10-56C302101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6471-DD75-444F-9ACC-0265B1C8F3D3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6FC0B-FCEC-058F-3F2F-2E4E76CFA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A72AB4-2874-27CD-90E5-1FE2142A3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E665-7542-44B0-ACCB-55A700495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11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82A61-B554-9201-7A80-71EF72363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4BB5C1-0182-3264-200F-0429B3A70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7FDAC2-0B55-C0CF-D49E-C499E891A9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6BD2F0-DA84-30D8-1459-B0F4E6C277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4E14B4-18B6-CBBD-9D8B-F4FE8103FF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31CCF1-8C25-E7E9-7D5A-2A8A143D9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6471-DD75-444F-9ACC-0265B1C8F3D3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D1A56F-5CF2-D708-D403-3ACB18313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2DF81E-0433-B24E-A0FA-4DE8BD0B4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E665-7542-44B0-ACCB-55A700495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964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8FDB2-3A64-0D71-B414-0685FDF6D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9F95FD-6CB1-32BE-D5EA-F3C8768FA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6471-DD75-444F-9ACC-0265B1C8F3D3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2B269E-46C5-A0AB-D1E2-58FDFDC7E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80C2EC-DCBE-120D-A637-CD819874E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E665-7542-44B0-ACCB-55A700495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81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D3DBF7-9140-2ACD-F431-DB4E99398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6471-DD75-444F-9ACC-0265B1C8F3D3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1D9174-CDFF-6B5E-4382-2C1B1414D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3EDEE-0533-8D8D-1D3D-9F7512E9D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E665-7542-44B0-ACCB-55A700495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9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73DA6-858D-93FE-721C-989E8DFC6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75B40-BDEC-2372-2188-4E1757AF7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E473E2-1FFD-7E0D-2BD1-61BAA0E758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1530A3-7707-C5E7-AB98-E8D6823A1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6471-DD75-444F-9ACC-0265B1C8F3D3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830B2C-D808-9757-DC05-A1012DF7A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A4D05E-39F3-B05E-6E79-2DC759508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E665-7542-44B0-ACCB-55A700495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396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09CDD-0A76-3AEE-BEFC-7BF306FF2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DE2CF4-F556-A3B2-4EC9-6C307F7A86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941698-6E51-7C1F-8782-E5298AB1E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23BD81-0455-A3CD-70DC-4A45BC7DB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6471-DD75-444F-9ACC-0265B1C8F3D3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7D5CAA-623B-DF91-3C0E-59D58141D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2D728-3F8D-DB5E-8B32-E64DA109D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E665-7542-44B0-ACCB-55A700495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416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A40B92-F722-1953-135F-2054CA87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FB573-9FAE-E535-C1F7-EBEE3602E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6C1D1-B43B-167B-92AD-9A8E4107D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D6471-DD75-444F-9ACC-0265B1C8F3D3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B5828-9071-048F-A121-EC85B8B08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A6BF1-0447-72EE-875E-E7EC0EA176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3E665-7542-44B0-ACCB-55A700495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04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tQ7aGs_708?feature=oembed" TargetMode="Externa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6.png"/><Relationship Id="rId10" Type="http://schemas.openxmlformats.org/officeDocument/2006/relationships/image" Target="../media/image29.png"/><Relationship Id="rId4" Type="http://schemas.openxmlformats.org/officeDocument/2006/relationships/image" Target="../media/image12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34.jpeg"/><Relationship Id="rId3" Type="http://schemas.openxmlformats.org/officeDocument/2006/relationships/image" Target="../media/image7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32.png"/><Relationship Id="rId5" Type="http://schemas.openxmlformats.org/officeDocument/2006/relationships/image" Target="../media/image6.png"/><Relationship Id="rId10" Type="http://schemas.microsoft.com/office/2007/relationships/diagramDrawing" Target="../diagrams/drawing1.xml"/><Relationship Id="rId4" Type="http://schemas.openxmlformats.org/officeDocument/2006/relationships/image" Target="../media/image12.png"/><Relationship Id="rId9" Type="http://schemas.openxmlformats.org/officeDocument/2006/relationships/diagramColors" Target="../diagrams/colors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7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6.png"/><Relationship Id="rId10" Type="http://schemas.openxmlformats.org/officeDocument/2006/relationships/image" Target="../media/image39.png"/><Relationship Id="rId4" Type="http://schemas.openxmlformats.org/officeDocument/2006/relationships/image" Target="../media/image12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image" Target="../media/image46.png"/><Relationship Id="rId3" Type="http://schemas.openxmlformats.org/officeDocument/2006/relationships/image" Target="../media/image7.png"/><Relationship Id="rId7" Type="http://schemas.openxmlformats.org/officeDocument/2006/relationships/diagramLayout" Target="../diagrams/layout2.xml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11" Type="http://schemas.openxmlformats.org/officeDocument/2006/relationships/image" Target="../media/image45.png"/><Relationship Id="rId5" Type="http://schemas.openxmlformats.org/officeDocument/2006/relationships/image" Target="../media/image6.png"/><Relationship Id="rId15" Type="http://schemas.openxmlformats.org/officeDocument/2006/relationships/image" Target="../media/image48.jpeg"/><Relationship Id="rId10" Type="http://schemas.microsoft.com/office/2007/relationships/diagramDrawing" Target="../diagrams/drawing2.xml"/><Relationship Id="rId4" Type="http://schemas.openxmlformats.org/officeDocument/2006/relationships/image" Target="../media/image12.png"/><Relationship Id="rId9" Type="http://schemas.openxmlformats.org/officeDocument/2006/relationships/diagramColors" Target="../diagrams/colors2.xml"/><Relationship Id="rId1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7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jpeg"/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12" Type="http://schemas.openxmlformats.org/officeDocument/2006/relationships/image" Target="../media/image66.jpeg"/><Relationship Id="rId17" Type="http://schemas.openxmlformats.org/officeDocument/2006/relationships/image" Target="../media/image71.jpe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65.jpeg"/><Relationship Id="rId5" Type="http://schemas.openxmlformats.org/officeDocument/2006/relationships/image" Target="../media/image7.png"/><Relationship Id="rId15" Type="http://schemas.openxmlformats.org/officeDocument/2006/relationships/image" Target="../media/image69.jpeg"/><Relationship Id="rId10" Type="http://schemas.openxmlformats.org/officeDocument/2006/relationships/image" Target="../media/image64.jpeg"/><Relationship Id="rId4" Type="http://schemas.microsoft.com/office/2007/relationships/hdphoto" Target="../media/hdphoto1.wdp"/><Relationship Id="rId9" Type="http://schemas.openxmlformats.org/officeDocument/2006/relationships/image" Target="../media/image63.png"/><Relationship Id="rId1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5.png"/><Relationship Id="rId7" Type="http://schemas.openxmlformats.org/officeDocument/2006/relationships/image" Target="../media/image52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55.jpeg"/><Relationship Id="rId5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1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9.emf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DB809952-D250-A717-D528-24212FF32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750" y="2725943"/>
            <a:ext cx="7472647" cy="140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22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28BE0FA-73AE-3826-9076-325AA34D9F2B}"/>
              </a:ext>
            </a:extLst>
          </p:cNvPr>
          <p:cNvSpPr txBox="1"/>
          <p:nvPr/>
        </p:nvSpPr>
        <p:spPr>
          <a:xfrm>
            <a:off x="17742" y="96741"/>
            <a:ext cx="12176218" cy="55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000" cap="all">
                <a:latin typeface="Houschka Pro Light" panose="02000503030000020003" pitchFamily="2" charset="0"/>
              </a:rPr>
              <a:t>Self Leveling FLOW</a:t>
            </a:r>
          </a:p>
        </p:txBody>
      </p:sp>
      <p:pic>
        <p:nvPicPr>
          <p:cNvPr id="3" name="Online Media 2" title="BF Take 2 Self Leveling cropped - 10.08.24 - black background">
            <a:hlinkClick r:id="" action="ppaction://media"/>
            <a:extLst>
              <a:ext uri="{FF2B5EF4-FFF2-40B4-BE49-F238E27FC236}">
                <a16:creationId xmlns:a16="http://schemas.microsoft.com/office/drawing/2014/main" id="{821CA162-3E23-3B3F-BE06-4C032D2BC14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92637" y="745579"/>
            <a:ext cx="10826428" cy="611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8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BF97BC-0D53-C3FD-5A7D-0CB441AC7DAF}"/>
              </a:ext>
            </a:extLst>
          </p:cNvPr>
          <p:cNvSpPr txBox="1"/>
          <p:nvPr/>
        </p:nvSpPr>
        <p:spPr>
          <a:xfrm>
            <a:off x="250127" y="2960077"/>
            <a:ext cx="9632699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cap="all">
                <a:latin typeface="Houschka Pro Light" panose="02000503030000020003" pitchFamily="2" charset="0"/>
              </a:rPr>
              <a:t>Simplicity and ease of UNIVERSAL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87FFBB-2CA2-699F-8D31-AA6C6341D1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13" t="59065" r="5085" b="4456"/>
          <a:stretch/>
        </p:blipFill>
        <p:spPr>
          <a:xfrm>
            <a:off x="8966809" y="3017930"/>
            <a:ext cx="2610733" cy="58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193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D52494-1085-BA8E-741D-1B94F21D4681}"/>
              </a:ext>
            </a:extLst>
          </p:cNvPr>
          <p:cNvSpPr/>
          <p:nvPr/>
        </p:nvSpPr>
        <p:spPr>
          <a:xfrm>
            <a:off x="-6759" y="1970952"/>
            <a:ext cx="3438728" cy="4525067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ouschka Pro Light" panose="02000503030000020003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6EA1ED-42BF-C2CE-C9DD-CAC49224C560}"/>
              </a:ext>
            </a:extLst>
          </p:cNvPr>
          <p:cNvSpPr txBox="1"/>
          <p:nvPr/>
        </p:nvSpPr>
        <p:spPr>
          <a:xfrm>
            <a:off x="524516" y="1283617"/>
            <a:ext cx="11024663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cap="all">
                <a:latin typeface="Houschka Pro Light" panose="02000503030000020003" pitchFamily="2" charset="0"/>
              </a:rPr>
              <a:t>COLOR MATCHING SIMPLICITY OF UNIVERSAL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AA0F4D-DD22-B1F1-75B3-27532DE47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13" t="59065" r="5085" b="4456"/>
          <a:stretch/>
        </p:blipFill>
        <p:spPr>
          <a:xfrm>
            <a:off x="5174692" y="250828"/>
            <a:ext cx="1683730" cy="379525"/>
          </a:xfrm>
          <a:prstGeom prst="rect">
            <a:avLst/>
          </a:prstGeom>
        </p:spPr>
      </p:pic>
      <p:pic>
        <p:nvPicPr>
          <p:cNvPr id="8" name="Picture 7" descr="A black background with orange text&#10;&#10;Description automatically generated">
            <a:extLst>
              <a:ext uri="{FF2B5EF4-FFF2-40B4-BE49-F238E27FC236}">
                <a16:creationId xmlns:a16="http://schemas.microsoft.com/office/drawing/2014/main" id="{A6CB9222-F26A-E82E-7F37-A7EFAA98C3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388" y="-77827"/>
            <a:ext cx="3962033" cy="1199653"/>
          </a:xfrm>
          <a:prstGeom prst="rect">
            <a:avLst/>
          </a:prstGeom>
        </p:spPr>
      </p:pic>
      <p:pic>
        <p:nvPicPr>
          <p:cNvPr id="13" name="Picture 12" descr="A blue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0B19F285-1119-D770-4D79-041D9A006B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49035" cy="104903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762E8F2-0BB1-84ED-A861-C40E0796755E}"/>
              </a:ext>
            </a:extLst>
          </p:cNvPr>
          <p:cNvSpPr txBox="1"/>
          <p:nvPr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DE711E"/>
          </a:solidFill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Houschka Pro Light" panose="02000503030000020003" pitchFamily="2" charset="0"/>
              </a:rPr>
              <a:t>ShadeFusion™ Technology</a:t>
            </a:r>
          </a:p>
        </p:txBody>
      </p:sp>
      <p:pic>
        <p:nvPicPr>
          <p:cNvPr id="9" name="Picture 8" descr="A close-up of a syringe&#10;&#10;Description automatically generated">
            <a:extLst>
              <a:ext uri="{FF2B5EF4-FFF2-40B4-BE49-F238E27FC236}">
                <a16:creationId xmlns:a16="http://schemas.microsoft.com/office/drawing/2014/main" id="{A0538018-E3DB-010F-0742-C1FB176FC9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4" t="21098" r="17539" b="19223"/>
          <a:stretch/>
        </p:blipFill>
        <p:spPr>
          <a:xfrm>
            <a:off x="9723900" y="165429"/>
            <a:ext cx="1862259" cy="93757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85BEAB7-2C4E-A3D9-EEFD-81888D6D6B21}"/>
              </a:ext>
            </a:extLst>
          </p:cNvPr>
          <p:cNvSpPr txBox="1"/>
          <p:nvPr/>
        </p:nvSpPr>
        <p:spPr>
          <a:xfrm>
            <a:off x="73043" y="2058878"/>
            <a:ext cx="32791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Houschka Pro Light" panose="02000503030000020003" pitchFamily="2" charset="0"/>
              </a:rPr>
              <a:t>Case courtesy Dr. Neville Hatfield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53F33C-0859-E889-D8D6-2FBD2ACE50A6}"/>
              </a:ext>
            </a:extLst>
          </p:cNvPr>
          <p:cNvSpPr txBox="1"/>
          <p:nvPr/>
        </p:nvSpPr>
        <p:spPr>
          <a:xfrm>
            <a:off x="7074989" y="250828"/>
            <a:ext cx="219844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50">
                <a:latin typeface="Houschka Pro Light" panose="02000503030000020003" pitchFamily="2" charset="0"/>
              </a:rPr>
              <a:t>Natural </a:t>
            </a:r>
            <a:r>
              <a:rPr lang="en-US" sz="1250" b="1">
                <a:latin typeface="Houschka Pro Light" panose="02000503030000020003" pitchFamily="2" charset="0"/>
              </a:rPr>
              <a:t>Remineralization</a:t>
            </a:r>
            <a:r>
              <a:rPr lang="en-US" sz="1250">
                <a:latin typeface="Houschka Pro Light" panose="02000503030000020003" pitchFamily="2" charset="0"/>
              </a:rPr>
              <a:t> Support</a:t>
            </a:r>
          </a:p>
          <a:p>
            <a:r>
              <a:rPr lang="en-US" sz="1250" b="1">
                <a:latin typeface="Houschka Pro Light" panose="02000503030000020003" pitchFamily="2" charset="0"/>
              </a:rPr>
              <a:t>	 Protection    </a:t>
            </a:r>
            <a:r>
              <a:rPr lang="en-US" sz="1250">
                <a:latin typeface="Houschka Pro Light" panose="02000503030000020003" pitchFamily="2" charset="0"/>
              </a:rPr>
              <a:t>against </a:t>
            </a:r>
            <a:r>
              <a:rPr lang="en-US" sz="1250" b="1">
                <a:latin typeface="Houschka Pro Light" panose="02000503030000020003" pitchFamily="2" charset="0"/>
              </a:rPr>
              <a:t>Secondary Caries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3BCAEDF-1BF2-1814-AECB-C3143167841F}"/>
              </a:ext>
            </a:extLst>
          </p:cNvPr>
          <p:cNvCxnSpPr>
            <a:cxnSpLocks/>
          </p:cNvCxnSpPr>
          <p:nvPr/>
        </p:nvCxnSpPr>
        <p:spPr>
          <a:xfrm flipH="1">
            <a:off x="7789910" y="657449"/>
            <a:ext cx="340028" cy="0"/>
          </a:xfrm>
          <a:prstGeom prst="line">
            <a:avLst/>
          </a:prstGeom>
          <a:ln w="6350">
            <a:solidFill>
              <a:srgbClr val="DE7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40666A-9B1A-8FF0-835B-E52077C9F8FD}"/>
              </a:ext>
            </a:extLst>
          </p:cNvPr>
          <p:cNvCxnSpPr>
            <a:cxnSpLocks/>
          </p:cNvCxnSpPr>
          <p:nvPr/>
        </p:nvCxnSpPr>
        <p:spPr>
          <a:xfrm>
            <a:off x="7951045" y="526774"/>
            <a:ext cx="0" cy="261350"/>
          </a:xfrm>
          <a:prstGeom prst="line">
            <a:avLst/>
          </a:prstGeom>
          <a:ln w="6350">
            <a:solidFill>
              <a:srgbClr val="DE7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CE451C35-12A6-37F8-6966-9BD087F9D5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595" y="2663527"/>
            <a:ext cx="2693903" cy="158128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2424131-81DE-BCB7-7434-614F9575FC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51"/>
          <a:stretch/>
        </p:blipFill>
        <p:spPr>
          <a:xfrm>
            <a:off x="293594" y="4679160"/>
            <a:ext cx="2693904" cy="15887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F5ECA7-3F53-013B-CE96-C33187B45B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13" t="59065" r="5085" b="4456"/>
          <a:stretch/>
        </p:blipFill>
        <p:spPr>
          <a:xfrm>
            <a:off x="9273433" y="1292817"/>
            <a:ext cx="2614845" cy="589406"/>
          </a:xfrm>
          <a:prstGeom prst="rect">
            <a:avLst/>
          </a:prstGeom>
        </p:spPr>
      </p:pic>
      <p:pic>
        <p:nvPicPr>
          <p:cNvPr id="4" name="Picture 3" descr="A group of circles with text&#10;&#10;Description automatically generated">
            <a:extLst>
              <a:ext uri="{FF2B5EF4-FFF2-40B4-BE49-F238E27FC236}">
                <a16:creationId xmlns:a16="http://schemas.microsoft.com/office/drawing/2014/main" id="{0E206349-66AD-82EC-32D4-A824620B3E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2" t="49941" r="16732" b="6348"/>
          <a:stretch/>
        </p:blipFill>
        <p:spPr>
          <a:xfrm>
            <a:off x="9723900" y="4143497"/>
            <a:ext cx="1377197" cy="1444060"/>
          </a:xfrm>
          <a:prstGeom prst="rect">
            <a:avLst/>
          </a:prstGeom>
        </p:spPr>
      </p:pic>
      <p:pic>
        <p:nvPicPr>
          <p:cNvPr id="5" name="Picture 4" descr="A group of circles with text&#10;&#10;Description automatically generated">
            <a:extLst>
              <a:ext uri="{FF2B5EF4-FFF2-40B4-BE49-F238E27FC236}">
                <a16:creationId xmlns:a16="http://schemas.microsoft.com/office/drawing/2014/main" id="{AAB60FF4-8421-6B42-F269-CE2FB16066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49762" r="58627" b="5735"/>
          <a:stretch/>
        </p:blipFill>
        <p:spPr>
          <a:xfrm>
            <a:off x="8344474" y="4143496"/>
            <a:ext cx="1377198" cy="14440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65556A-1F2D-EDB4-5A88-01FAA11AF73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4869"/>
          <a:stretch/>
        </p:blipFill>
        <p:spPr>
          <a:xfrm>
            <a:off x="4739313" y="4990585"/>
            <a:ext cx="2447001" cy="1193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F72363-F8B0-15C8-2D89-B21401DBD3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39311" y="3917179"/>
            <a:ext cx="2447001" cy="10734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FA70B5-15DF-BC33-BC20-6A3C585892E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2382" r="4860"/>
          <a:stretch/>
        </p:blipFill>
        <p:spPr>
          <a:xfrm>
            <a:off x="4737085" y="2745269"/>
            <a:ext cx="2447001" cy="119166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77B14C8-A6A2-A7A4-E77D-ED32ACE23F3B}"/>
              </a:ext>
            </a:extLst>
          </p:cNvPr>
          <p:cNvSpPr txBox="1"/>
          <p:nvPr/>
        </p:nvSpPr>
        <p:spPr>
          <a:xfrm>
            <a:off x="5008445" y="2204922"/>
            <a:ext cx="10763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Houschka Pro Light" panose="02000503030000020003" pitchFamily="2" charset="0"/>
              </a:rPr>
              <a:t>A2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B84381-BD76-2E1B-5200-3807A77DF55E}"/>
              </a:ext>
            </a:extLst>
          </p:cNvPr>
          <p:cNvSpPr txBox="1"/>
          <p:nvPr/>
        </p:nvSpPr>
        <p:spPr>
          <a:xfrm>
            <a:off x="3744963" y="3161469"/>
            <a:ext cx="8716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Houschka Pro Light" panose="02000503030000020003" pitchFamily="2" charset="0"/>
              </a:rPr>
              <a:t>Before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7F01F4-2B21-D39F-61D3-6DDD514E9EA8}"/>
              </a:ext>
            </a:extLst>
          </p:cNvPr>
          <p:cNvSpPr txBox="1"/>
          <p:nvPr/>
        </p:nvSpPr>
        <p:spPr>
          <a:xfrm>
            <a:off x="8236092" y="3161469"/>
            <a:ext cx="29711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accent2">
                    <a:lumMod val="75000"/>
                  </a:schemeClr>
                </a:solidFill>
                <a:latin typeface="Houschka Pro Light" panose="02000503030000020003" pitchFamily="2" charset="0"/>
              </a:rPr>
              <a:t>Shade Matching </a:t>
            </a:r>
            <a:r>
              <a:rPr lang="en-US">
                <a:latin typeface="Houschka Pro Light" panose="02000503030000020003" pitchFamily="2" charset="0"/>
              </a:rPr>
              <a:t>Technology </a:t>
            </a:r>
          </a:p>
          <a:p>
            <a:pPr algn="ctr"/>
            <a:r>
              <a:rPr lang="en-US">
                <a:latin typeface="Houschka Pro Light" panose="02000503030000020003" pitchFamily="2" charset="0"/>
              </a:rPr>
              <a:t>that works differently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917FA8-C412-6861-D4C7-E193A5CAE90B}"/>
              </a:ext>
            </a:extLst>
          </p:cNvPr>
          <p:cNvSpPr txBox="1"/>
          <p:nvPr/>
        </p:nvSpPr>
        <p:spPr>
          <a:xfrm>
            <a:off x="6637055" y="2203284"/>
            <a:ext cx="5964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Houschka Pro Light" panose="02000503030000020003" pitchFamily="2" charset="0"/>
              </a:rPr>
              <a:t>A4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01D761-AB43-512B-3271-2EEA2FF684B3}"/>
              </a:ext>
            </a:extLst>
          </p:cNvPr>
          <p:cNvSpPr txBox="1"/>
          <p:nvPr/>
        </p:nvSpPr>
        <p:spPr>
          <a:xfrm>
            <a:off x="3732322" y="4077885"/>
            <a:ext cx="9319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latin typeface="Houschka Pro Light" panose="02000503030000020003" pitchFamily="2" charset="0"/>
              </a:rPr>
              <a:t>Class I Prep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2DEC60-A66F-95EF-CB3A-ADF6D8A3B46F}"/>
              </a:ext>
            </a:extLst>
          </p:cNvPr>
          <p:cNvSpPr txBox="1"/>
          <p:nvPr/>
        </p:nvSpPr>
        <p:spPr>
          <a:xfrm>
            <a:off x="3744963" y="5394833"/>
            <a:ext cx="9319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latin typeface="Houschka Pro Light" panose="02000503030000020003" pitchFamily="2" charset="0"/>
              </a:rPr>
              <a:t>Filled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88F0840-B806-D3D7-5154-EA128CD78E10}"/>
              </a:ext>
            </a:extLst>
          </p:cNvPr>
          <p:cNvSpPr/>
          <p:nvPr/>
        </p:nvSpPr>
        <p:spPr>
          <a:xfrm>
            <a:off x="8381098" y="4292984"/>
            <a:ext cx="1423001" cy="95054"/>
          </a:xfrm>
          <a:prstGeom prst="rect">
            <a:avLst/>
          </a:prstGeom>
          <a:solidFill>
            <a:srgbClr val="545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>
                <a:solidFill>
                  <a:schemeClr val="bg1"/>
                </a:solidFill>
                <a:latin typeface="Houschka Pro Light" panose="02000503030000020003" pitchFamily="2" charset="0"/>
              </a:rPr>
              <a:t>Competitor Bulk Flow (Universal Shade)</a:t>
            </a:r>
          </a:p>
        </p:txBody>
      </p:sp>
    </p:spTree>
    <p:extLst>
      <p:ext uri="{BB962C8B-B14F-4D97-AF65-F5344CB8AC3E}">
        <p14:creationId xmlns:p14="http://schemas.microsoft.com/office/powerpoint/2010/main" val="65904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17" grpId="0"/>
      <p:bldP spid="18" grpId="0"/>
      <p:bldP spid="19" grpId="0"/>
      <p:bldP spid="20" grpId="0"/>
      <p:bldP spid="21" grpId="0"/>
      <p:bldP spid="22" grpId="0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BF97BC-0D53-C3FD-5A7D-0CB441AC7DAF}"/>
              </a:ext>
            </a:extLst>
          </p:cNvPr>
          <p:cNvSpPr txBox="1"/>
          <p:nvPr/>
        </p:nvSpPr>
        <p:spPr>
          <a:xfrm>
            <a:off x="15782" y="2960077"/>
            <a:ext cx="12191998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cap="all">
                <a:latin typeface="Houschka Pro Light" panose="02000503030000020003" pitchFamily="2" charset="0"/>
              </a:rPr>
              <a:t>Bioactive remineralization support </a:t>
            </a:r>
          </a:p>
          <a:p>
            <a:pPr algn="ctr"/>
            <a:r>
              <a:rPr lang="en-US" sz="3600" cap="all">
                <a:latin typeface="Houschka Pro Light" panose="02000503030000020003" pitchFamily="2" charset="0"/>
              </a:rPr>
              <a:t>&amp; BIOFILM MODULATION</a:t>
            </a:r>
          </a:p>
        </p:txBody>
      </p:sp>
    </p:spTree>
    <p:extLst>
      <p:ext uri="{BB962C8B-B14F-4D97-AF65-F5344CB8AC3E}">
        <p14:creationId xmlns:p14="http://schemas.microsoft.com/office/powerpoint/2010/main" val="1115125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CB6A6-7526-6F2D-60B4-A8EE3C448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14D9719-8A52-BD26-349E-3FB8EFB3B2BA}"/>
              </a:ext>
            </a:extLst>
          </p:cNvPr>
          <p:cNvSpPr txBox="1"/>
          <p:nvPr/>
        </p:nvSpPr>
        <p:spPr>
          <a:xfrm>
            <a:off x="1" y="1324981"/>
            <a:ext cx="12191999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cap="all">
                <a:latin typeface="Houschka Pro Light" panose="02000503030000020003" pitchFamily="2" charset="0"/>
              </a:rPr>
              <a:t>ACTIVA’S REMINERALIZATION SUPPORT </a:t>
            </a:r>
            <a:r>
              <a:rPr lang="en-US" sz="2800" b="1" cap="all">
                <a:latin typeface="Houschka Pro Light" panose="02000503030000020003" pitchFamily="2" charset="0"/>
              </a:rPr>
              <a:t>SEALS</a:t>
            </a:r>
            <a:r>
              <a:rPr lang="en-US" sz="2800" cap="all">
                <a:latin typeface="Houschka Pro Light" panose="02000503030000020003" pitchFamily="2" charset="0"/>
              </a:rPr>
              <a:t> AGAINST MICROLEAKAGE AND INCREASES </a:t>
            </a:r>
            <a:r>
              <a:rPr lang="en-US" sz="2800" b="1" cap="all">
                <a:latin typeface="Houschka Pro Light" panose="02000503030000020003" pitchFamily="2" charset="0"/>
              </a:rPr>
              <a:t>MINERAL</a:t>
            </a:r>
            <a:r>
              <a:rPr lang="en-US" sz="2800" cap="all">
                <a:latin typeface="Houschka Pro Light" panose="02000503030000020003" pitchFamily="2" charset="0"/>
              </a:rPr>
              <a:t> DENSITY OF SURROUNDING TISSUE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93EB5-1BE4-838F-C72A-D50825B5DE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13" t="59065" r="5085" b="4456"/>
          <a:stretch/>
        </p:blipFill>
        <p:spPr>
          <a:xfrm>
            <a:off x="5174692" y="250828"/>
            <a:ext cx="1683730" cy="379525"/>
          </a:xfrm>
          <a:prstGeom prst="rect">
            <a:avLst/>
          </a:prstGeom>
        </p:spPr>
      </p:pic>
      <p:pic>
        <p:nvPicPr>
          <p:cNvPr id="8" name="Picture 7" descr="A black background with orange text&#10;&#10;Description automatically generated">
            <a:extLst>
              <a:ext uri="{FF2B5EF4-FFF2-40B4-BE49-F238E27FC236}">
                <a16:creationId xmlns:a16="http://schemas.microsoft.com/office/drawing/2014/main" id="{639055BC-1623-A760-8773-B1CF8CBC2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388" y="-77827"/>
            <a:ext cx="3962033" cy="1199653"/>
          </a:xfrm>
          <a:prstGeom prst="rect">
            <a:avLst/>
          </a:prstGeom>
        </p:spPr>
      </p:pic>
      <p:pic>
        <p:nvPicPr>
          <p:cNvPr id="13" name="Picture 12" descr="A blue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C2DFF9A7-1DDA-DEA1-0D73-BAB39CF56C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49035" cy="10490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262D4A-2745-3BCF-35F2-70205D0A5D5B}"/>
              </a:ext>
            </a:extLst>
          </p:cNvPr>
          <p:cNvSpPr txBox="1"/>
          <p:nvPr/>
        </p:nvSpPr>
        <p:spPr>
          <a:xfrm>
            <a:off x="7074989" y="250828"/>
            <a:ext cx="219844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50">
                <a:latin typeface="Houschka Pro Light" panose="02000503030000020003" pitchFamily="2" charset="0"/>
              </a:rPr>
              <a:t>Natural </a:t>
            </a:r>
            <a:r>
              <a:rPr lang="en-US" sz="1250" b="1">
                <a:latin typeface="Houschka Pro Light" panose="02000503030000020003" pitchFamily="2" charset="0"/>
              </a:rPr>
              <a:t>Remineralization</a:t>
            </a:r>
            <a:r>
              <a:rPr lang="en-US" sz="1250">
                <a:latin typeface="Houschka Pro Light" panose="02000503030000020003" pitchFamily="2" charset="0"/>
              </a:rPr>
              <a:t> Support</a:t>
            </a:r>
          </a:p>
          <a:p>
            <a:r>
              <a:rPr lang="en-US" sz="1250" b="1">
                <a:latin typeface="Houschka Pro Light" panose="02000503030000020003" pitchFamily="2" charset="0"/>
              </a:rPr>
              <a:t>	 Protection    </a:t>
            </a:r>
            <a:r>
              <a:rPr lang="en-US" sz="1250">
                <a:latin typeface="Houschka Pro Light" panose="02000503030000020003" pitchFamily="2" charset="0"/>
              </a:rPr>
              <a:t>against </a:t>
            </a:r>
            <a:r>
              <a:rPr lang="en-US" sz="1250" b="1">
                <a:latin typeface="Houschka Pro Light" panose="02000503030000020003" pitchFamily="2" charset="0"/>
              </a:rPr>
              <a:t>Secondary Caries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ABAC3F3-4B33-A004-61E8-572748EAA325}"/>
              </a:ext>
            </a:extLst>
          </p:cNvPr>
          <p:cNvCxnSpPr>
            <a:cxnSpLocks/>
          </p:cNvCxnSpPr>
          <p:nvPr/>
        </p:nvCxnSpPr>
        <p:spPr>
          <a:xfrm flipH="1">
            <a:off x="7789910" y="657449"/>
            <a:ext cx="340028" cy="0"/>
          </a:xfrm>
          <a:prstGeom prst="line">
            <a:avLst/>
          </a:prstGeom>
          <a:ln w="6350">
            <a:solidFill>
              <a:srgbClr val="DE7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3F502C-5D5A-7CB9-09BE-3CB498C513CD}"/>
              </a:ext>
            </a:extLst>
          </p:cNvPr>
          <p:cNvCxnSpPr>
            <a:cxnSpLocks/>
          </p:cNvCxnSpPr>
          <p:nvPr/>
        </p:nvCxnSpPr>
        <p:spPr>
          <a:xfrm>
            <a:off x="7951045" y="526774"/>
            <a:ext cx="0" cy="261350"/>
          </a:xfrm>
          <a:prstGeom prst="line">
            <a:avLst/>
          </a:prstGeom>
          <a:ln w="6350">
            <a:solidFill>
              <a:srgbClr val="DE7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AC2FE28C-EF8B-680B-B576-729252BA07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288912"/>
              </p:ext>
            </p:extLst>
          </p:nvPr>
        </p:nvGraphicFramePr>
        <p:xfrm>
          <a:off x="139494" y="2950366"/>
          <a:ext cx="7255328" cy="1175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05D5015-77FB-7A8A-30D3-244DA279CFD2}"/>
              </a:ext>
            </a:extLst>
          </p:cNvPr>
          <p:cNvSpPr txBox="1"/>
          <p:nvPr/>
        </p:nvSpPr>
        <p:spPr>
          <a:xfrm>
            <a:off x="0" y="5771920"/>
            <a:ext cx="7255329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>
                <a:effectLst/>
                <a:latin typeface="Houschka Pro Light" panose="02000503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Scanning electron micrographs of the ACTIVA BioACTIVE Restorative groups showed a thicker acid-base resistant hybrid-like layer with a distinct crystallization pattern (</a:t>
            </a:r>
            <a:r>
              <a:rPr lang="en-US" sz="1600" err="1">
                <a:effectLst/>
                <a:latin typeface="Houschka Pro Light" panose="02000503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Raghip</a:t>
            </a:r>
            <a:r>
              <a:rPr lang="en-US" sz="1600">
                <a:effectLst/>
                <a:latin typeface="Houschka Pro Light" panose="02000503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et al, 2023)</a:t>
            </a:r>
            <a:endParaRPr lang="en-US" sz="1600">
              <a:latin typeface="Houschka Pro Light" panose="02000503030000020003" pitchFamily="2" charset="0"/>
            </a:endParaRPr>
          </a:p>
        </p:txBody>
      </p:sp>
      <p:pic>
        <p:nvPicPr>
          <p:cNvPr id="17" name="Picture 1">
            <a:extLst>
              <a:ext uri="{FF2B5EF4-FFF2-40B4-BE49-F238E27FC236}">
                <a16:creationId xmlns:a16="http://schemas.microsoft.com/office/drawing/2014/main" id="{67537367-9668-B3DD-62C4-C36DB6AAD31A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1" t="46738" r="10400" b="23186"/>
          <a:stretch/>
        </p:blipFill>
        <p:spPr bwMode="auto">
          <a:xfrm>
            <a:off x="663415" y="4376841"/>
            <a:ext cx="2470689" cy="87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>
            <a:extLst>
              <a:ext uri="{FF2B5EF4-FFF2-40B4-BE49-F238E27FC236}">
                <a16:creationId xmlns:a16="http://schemas.microsoft.com/office/drawing/2014/main" id="{8A12EAFA-53B3-EFA6-A35F-49A3756169A2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0" t="44509" r="59312" b="26823"/>
          <a:stretch/>
        </p:blipFill>
        <p:spPr bwMode="auto">
          <a:xfrm>
            <a:off x="4019961" y="4363379"/>
            <a:ext cx="2547010" cy="89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DBB7839-C58E-2246-03EC-24DCD5E2EAFA}"/>
              </a:ext>
            </a:extLst>
          </p:cNvPr>
          <p:cNvSpPr txBox="1"/>
          <p:nvPr/>
        </p:nvSpPr>
        <p:spPr>
          <a:xfrm>
            <a:off x="825719" y="5337337"/>
            <a:ext cx="22386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effectLst/>
                <a:latin typeface="Houschka Pro Light" panose="02000503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ACTIVA</a:t>
            </a:r>
            <a:r>
              <a:rPr lang="en-US" sz="1400">
                <a:effectLst/>
                <a:latin typeface="Houschka Pro Light" panose="02000503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bonding interface</a:t>
            </a:r>
            <a:endParaRPr lang="en-US" sz="1400">
              <a:latin typeface="Houschka Pro Light" panose="02000503030000020003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6C5A84F-342E-2E92-4A43-6E137A4A3F8E}"/>
              </a:ext>
            </a:extLst>
          </p:cNvPr>
          <p:cNvSpPr txBox="1"/>
          <p:nvPr/>
        </p:nvSpPr>
        <p:spPr>
          <a:xfrm>
            <a:off x="4066389" y="5337337"/>
            <a:ext cx="25005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effectLst/>
                <a:latin typeface="Houschka Pro Light" panose="02000503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3M Bulk Fill </a:t>
            </a:r>
            <a:r>
              <a:rPr lang="en-US" sz="1400">
                <a:effectLst/>
                <a:latin typeface="Houschka Pro Light" panose="02000503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bonding interface</a:t>
            </a:r>
            <a:endParaRPr lang="en-US" sz="1400">
              <a:latin typeface="Houschka Pro Light" panose="02000503030000020003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E7E031D-A743-FAAE-A00D-A6C7412CDC8D}"/>
              </a:ext>
            </a:extLst>
          </p:cNvPr>
          <p:cNvSpPr txBox="1"/>
          <p:nvPr/>
        </p:nvSpPr>
        <p:spPr>
          <a:xfrm>
            <a:off x="1354125" y="2615784"/>
            <a:ext cx="171020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1. Mechanism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EA0961-DD5D-A9EF-2200-8DA8F9CB8DFC}"/>
              </a:ext>
            </a:extLst>
          </p:cNvPr>
          <p:cNvSpPr txBox="1"/>
          <p:nvPr/>
        </p:nvSpPr>
        <p:spPr>
          <a:xfrm>
            <a:off x="4588382" y="2612167"/>
            <a:ext cx="104621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2. Effects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F82757D-2837-1A4E-D4FA-DC3FF8183ECB}"/>
              </a:ext>
            </a:extLst>
          </p:cNvPr>
          <p:cNvSpPr txBox="1"/>
          <p:nvPr/>
        </p:nvSpPr>
        <p:spPr>
          <a:xfrm>
            <a:off x="226867" y="4627945"/>
            <a:ext cx="39561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2.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D968E0-CF15-58E8-DD46-BDECD0713863}"/>
              </a:ext>
            </a:extLst>
          </p:cNvPr>
          <p:cNvSpPr txBox="1"/>
          <p:nvPr/>
        </p:nvSpPr>
        <p:spPr>
          <a:xfrm>
            <a:off x="0" y="6575158"/>
            <a:ext cx="12215672" cy="287665"/>
          </a:xfrm>
          <a:prstGeom prst="rect">
            <a:avLst/>
          </a:prstGeom>
          <a:solidFill>
            <a:srgbClr val="DE711E"/>
          </a:solidFill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Houschka Pro Light" panose="02000503030000020003" pitchFamily="2" charset="0"/>
              </a:rPr>
              <a:t>Remineralization Support &amp; Patient Protection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EA684B-080B-F25B-FDD8-A215E66FF1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4" t="3992" r="5908" b="55371"/>
          <a:stretch/>
        </p:blipFill>
        <p:spPr bwMode="auto">
          <a:xfrm>
            <a:off x="226867" y="3046077"/>
            <a:ext cx="1049034" cy="1011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6F14BB4-FC33-7DCE-4823-CF17A20641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2"/>
          <a:stretch/>
        </p:blipFill>
        <p:spPr bwMode="auto">
          <a:xfrm>
            <a:off x="7688454" y="2578277"/>
            <a:ext cx="4005369" cy="399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08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P spid="9" grpId="0" animBg="1"/>
      <p:bldP spid="28" grpId="0"/>
      <p:bldP spid="29" grpId="0"/>
      <p:bldP spid="32" grpId="0" animBg="1"/>
      <p:bldP spid="33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98F83-EAFE-5ECE-23E0-0104F8875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C5ADD1A1-8293-4A29-071A-92978ECE6314}"/>
              </a:ext>
            </a:extLst>
          </p:cNvPr>
          <p:cNvSpPr/>
          <p:nvPr/>
        </p:nvSpPr>
        <p:spPr>
          <a:xfrm>
            <a:off x="326044" y="2446934"/>
            <a:ext cx="5763986" cy="1735095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ouschka Pro Light" panose="02000503030000020003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B49ABD-A137-0FD8-956A-8AE804DB31BD}"/>
              </a:ext>
            </a:extLst>
          </p:cNvPr>
          <p:cNvSpPr txBox="1"/>
          <p:nvPr/>
        </p:nvSpPr>
        <p:spPr>
          <a:xfrm>
            <a:off x="-1" y="1284819"/>
            <a:ext cx="11887803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cap="all">
                <a:latin typeface="Houschka Pro Light" panose="02000503030000020003" pitchFamily="2" charset="0"/>
              </a:rPr>
              <a:t>ACTIVA’S REMINERALIZATION SUPPORT IS EXTENSIVELY STUDIED &amp; CLINICALLY PROVEN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B24B9A-37CE-3807-A0A6-3B48262C3F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13" t="59065" r="5085" b="4456"/>
          <a:stretch/>
        </p:blipFill>
        <p:spPr>
          <a:xfrm>
            <a:off x="5174692" y="250828"/>
            <a:ext cx="1683730" cy="379525"/>
          </a:xfrm>
          <a:prstGeom prst="rect">
            <a:avLst/>
          </a:prstGeom>
        </p:spPr>
      </p:pic>
      <p:pic>
        <p:nvPicPr>
          <p:cNvPr id="8" name="Picture 7" descr="A black background with orange text&#10;&#10;Description automatically generated">
            <a:extLst>
              <a:ext uri="{FF2B5EF4-FFF2-40B4-BE49-F238E27FC236}">
                <a16:creationId xmlns:a16="http://schemas.microsoft.com/office/drawing/2014/main" id="{2DAB466C-3D07-40CB-175C-A7A0FA06FE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388" y="-77827"/>
            <a:ext cx="3962033" cy="1199653"/>
          </a:xfrm>
          <a:prstGeom prst="rect">
            <a:avLst/>
          </a:prstGeom>
        </p:spPr>
      </p:pic>
      <p:pic>
        <p:nvPicPr>
          <p:cNvPr id="13" name="Picture 12" descr="A blue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5695C799-F5B2-6884-25B9-1AE9C8811A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49035" cy="10490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A9503D-85CF-D3A1-0C2E-0A389D3B6B29}"/>
              </a:ext>
            </a:extLst>
          </p:cNvPr>
          <p:cNvSpPr txBox="1"/>
          <p:nvPr/>
        </p:nvSpPr>
        <p:spPr>
          <a:xfrm>
            <a:off x="7074989" y="250828"/>
            <a:ext cx="219844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50">
                <a:latin typeface="Houschka Pro Light" panose="02000503030000020003" pitchFamily="2" charset="0"/>
              </a:rPr>
              <a:t>Natural </a:t>
            </a:r>
            <a:r>
              <a:rPr lang="en-US" sz="1250" b="1">
                <a:latin typeface="Houschka Pro Light" panose="02000503030000020003" pitchFamily="2" charset="0"/>
              </a:rPr>
              <a:t>Remineralization</a:t>
            </a:r>
            <a:r>
              <a:rPr lang="en-US" sz="1250">
                <a:latin typeface="Houschka Pro Light" panose="02000503030000020003" pitchFamily="2" charset="0"/>
              </a:rPr>
              <a:t> Support</a:t>
            </a:r>
          </a:p>
          <a:p>
            <a:r>
              <a:rPr lang="en-US" sz="1250" b="1">
                <a:latin typeface="Houschka Pro Light" panose="02000503030000020003" pitchFamily="2" charset="0"/>
              </a:rPr>
              <a:t>	 Protection    </a:t>
            </a:r>
            <a:r>
              <a:rPr lang="en-US" sz="1250">
                <a:latin typeface="Houschka Pro Light" panose="02000503030000020003" pitchFamily="2" charset="0"/>
              </a:rPr>
              <a:t>against </a:t>
            </a:r>
            <a:r>
              <a:rPr lang="en-US" sz="1250" b="1">
                <a:latin typeface="Houschka Pro Light" panose="02000503030000020003" pitchFamily="2" charset="0"/>
              </a:rPr>
              <a:t>Secondary Caries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B92781-0F6B-8185-C3F6-85C5E9133607}"/>
              </a:ext>
            </a:extLst>
          </p:cNvPr>
          <p:cNvCxnSpPr>
            <a:cxnSpLocks/>
          </p:cNvCxnSpPr>
          <p:nvPr/>
        </p:nvCxnSpPr>
        <p:spPr>
          <a:xfrm flipH="1">
            <a:off x="7789910" y="657449"/>
            <a:ext cx="340028" cy="0"/>
          </a:xfrm>
          <a:prstGeom prst="line">
            <a:avLst/>
          </a:prstGeom>
          <a:ln w="6350">
            <a:solidFill>
              <a:srgbClr val="DE7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E6777E2-9D94-5DE9-7820-10E99E8712A6}"/>
              </a:ext>
            </a:extLst>
          </p:cNvPr>
          <p:cNvCxnSpPr>
            <a:cxnSpLocks/>
          </p:cNvCxnSpPr>
          <p:nvPr/>
        </p:nvCxnSpPr>
        <p:spPr>
          <a:xfrm>
            <a:off x="7951045" y="526774"/>
            <a:ext cx="0" cy="261350"/>
          </a:xfrm>
          <a:prstGeom prst="line">
            <a:avLst/>
          </a:prstGeom>
          <a:ln w="6350">
            <a:solidFill>
              <a:srgbClr val="DE7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EBFD507-D806-90F2-A295-08F7ABF2CD66}"/>
              </a:ext>
            </a:extLst>
          </p:cNvPr>
          <p:cNvSpPr txBox="1"/>
          <p:nvPr/>
        </p:nvSpPr>
        <p:spPr>
          <a:xfrm>
            <a:off x="0" y="6575158"/>
            <a:ext cx="12215672" cy="287665"/>
          </a:xfrm>
          <a:prstGeom prst="rect">
            <a:avLst/>
          </a:prstGeom>
          <a:solidFill>
            <a:srgbClr val="DE711E"/>
          </a:solidFill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Houschka Pro Light" panose="02000503030000020003" pitchFamily="2" charset="0"/>
              </a:rPr>
              <a:t>Remineralization Support &amp; Patient Protection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B3BFE9A-1437-A3D3-FE43-B5EEFE8369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57" y="2521579"/>
            <a:ext cx="5543821" cy="111591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9C9E58B-6934-CB14-06C2-D078CB9DCD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82" y="3776726"/>
            <a:ext cx="5592000" cy="4053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19A8B2-6887-1392-4665-01A0095BB973}"/>
              </a:ext>
            </a:extLst>
          </p:cNvPr>
          <p:cNvSpPr/>
          <p:nvPr/>
        </p:nvSpPr>
        <p:spPr>
          <a:xfrm>
            <a:off x="326045" y="4182029"/>
            <a:ext cx="5771880" cy="2307273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ouschka Pro Light" panose="02000503030000020003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2A9A4C-FBAC-27CC-41DC-D815B5FBE3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446" y="5988156"/>
            <a:ext cx="5204249" cy="4087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15E377-7052-1A71-607A-C6018B8286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446" y="4360127"/>
            <a:ext cx="4875312" cy="15217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7D0FAC-11D2-C690-DB9D-C97969B630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6768" y="2245904"/>
            <a:ext cx="5388430" cy="12690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A3E3CC-8680-0074-B306-98A749967B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57399" y="3572310"/>
            <a:ext cx="5403250" cy="2876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DD1BE4-C0EF-3570-F51A-5A49CB38F80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23646"/>
          <a:stretch/>
        </p:blipFill>
        <p:spPr>
          <a:xfrm>
            <a:off x="6157220" y="4246381"/>
            <a:ext cx="5592000" cy="14454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0CCAF0D-5F7C-9FD3-87CD-1AB50A4EAA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77341" y="5752757"/>
            <a:ext cx="3248478" cy="62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99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DEB209-3666-A7F1-85FB-7EFD693F177F}"/>
              </a:ext>
            </a:extLst>
          </p:cNvPr>
          <p:cNvSpPr/>
          <p:nvPr/>
        </p:nvSpPr>
        <p:spPr>
          <a:xfrm>
            <a:off x="5825490" y="2171445"/>
            <a:ext cx="6366509" cy="4667771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ouschka Pro Light" panose="02000503030000020003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6EA1ED-42BF-C2CE-C9DD-CAC49224C560}"/>
              </a:ext>
            </a:extLst>
          </p:cNvPr>
          <p:cNvSpPr txBox="1"/>
          <p:nvPr/>
        </p:nvSpPr>
        <p:spPr>
          <a:xfrm>
            <a:off x="-1" y="1400453"/>
            <a:ext cx="11887803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cap="all">
                <a:latin typeface="Houschka Pro Light" panose="02000503030000020003" pitchFamily="2" charset="0"/>
              </a:rPr>
              <a:t>BIOFILM MODULATION EFFECTS PROTECT AGAINST DEMINERALIZATION, AIDS PREVENTATIVE CARE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AA0F4D-DD22-B1F1-75B3-27532DE47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13" t="59065" r="5085" b="4456"/>
          <a:stretch/>
        </p:blipFill>
        <p:spPr>
          <a:xfrm>
            <a:off x="5174692" y="250828"/>
            <a:ext cx="1683730" cy="379525"/>
          </a:xfrm>
          <a:prstGeom prst="rect">
            <a:avLst/>
          </a:prstGeom>
        </p:spPr>
      </p:pic>
      <p:pic>
        <p:nvPicPr>
          <p:cNvPr id="8" name="Picture 7" descr="A black background with orange text&#10;&#10;Description automatically generated">
            <a:extLst>
              <a:ext uri="{FF2B5EF4-FFF2-40B4-BE49-F238E27FC236}">
                <a16:creationId xmlns:a16="http://schemas.microsoft.com/office/drawing/2014/main" id="{A6CB9222-F26A-E82E-7F37-A7EFAA98C3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388" y="-77827"/>
            <a:ext cx="3962033" cy="1199653"/>
          </a:xfrm>
          <a:prstGeom prst="rect">
            <a:avLst/>
          </a:prstGeom>
        </p:spPr>
      </p:pic>
      <p:pic>
        <p:nvPicPr>
          <p:cNvPr id="13" name="Picture 12" descr="A blue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0B19F285-1119-D770-4D79-041D9A006B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49035" cy="10490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53F33C-0859-E889-D8D6-2FBD2ACE50A6}"/>
              </a:ext>
            </a:extLst>
          </p:cNvPr>
          <p:cNvSpPr txBox="1"/>
          <p:nvPr/>
        </p:nvSpPr>
        <p:spPr>
          <a:xfrm>
            <a:off x="7074989" y="250828"/>
            <a:ext cx="219844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50">
                <a:latin typeface="Houschka Pro Light" panose="02000503030000020003" pitchFamily="2" charset="0"/>
              </a:rPr>
              <a:t>Natural </a:t>
            </a:r>
            <a:r>
              <a:rPr lang="en-US" sz="1250" b="1">
                <a:latin typeface="Houschka Pro Light" panose="02000503030000020003" pitchFamily="2" charset="0"/>
              </a:rPr>
              <a:t>Remineralization</a:t>
            </a:r>
            <a:r>
              <a:rPr lang="en-US" sz="1250">
                <a:latin typeface="Houschka Pro Light" panose="02000503030000020003" pitchFamily="2" charset="0"/>
              </a:rPr>
              <a:t> Support</a:t>
            </a:r>
          </a:p>
          <a:p>
            <a:r>
              <a:rPr lang="en-US" sz="1250" b="1">
                <a:latin typeface="Houschka Pro Light" panose="02000503030000020003" pitchFamily="2" charset="0"/>
              </a:rPr>
              <a:t>	 Protection    </a:t>
            </a:r>
            <a:r>
              <a:rPr lang="en-US" sz="1250">
                <a:latin typeface="Houschka Pro Light" panose="02000503030000020003" pitchFamily="2" charset="0"/>
              </a:rPr>
              <a:t>against </a:t>
            </a:r>
            <a:r>
              <a:rPr lang="en-US" sz="1250" b="1">
                <a:latin typeface="Houschka Pro Light" panose="02000503030000020003" pitchFamily="2" charset="0"/>
              </a:rPr>
              <a:t>Secondary Caries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3BCAEDF-1BF2-1814-AECB-C3143167841F}"/>
              </a:ext>
            </a:extLst>
          </p:cNvPr>
          <p:cNvCxnSpPr>
            <a:cxnSpLocks/>
          </p:cNvCxnSpPr>
          <p:nvPr/>
        </p:nvCxnSpPr>
        <p:spPr>
          <a:xfrm flipH="1">
            <a:off x="7789910" y="657449"/>
            <a:ext cx="340028" cy="0"/>
          </a:xfrm>
          <a:prstGeom prst="line">
            <a:avLst/>
          </a:prstGeom>
          <a:ln w="6350">
            <a:solidFill>
              <a:srgbClr val="DE7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40666A-9B1A-8FF0-835B-E52077C9F8FD}"/>
              </a:ext>
            </a:extLst>
          </p:cNvPr>
          <p:cNvCxnSpPr>
            <a:cxnSpLocks/>
          </p:cNvCxnSpPr>
          <p:nvPr/>
        </p:nvCxnSpPr>
        <p:spPr>
          <a:xfrm>
            <a:off x="7951045" y="526774"/>
            <a:ext cx="0" cy="261350"/>
          </a:xfrm>
          <a:prstGeom prst="line">
            <a:avLst/>
          </a:prstGeom>
          <a:ln w="6350">
            <a:solidFill>
              <a:srgbClr val="DE7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Dental plaque | Benefits and disadvantages of oral bacteria">
            <a:extLst>
              <a:ext uri="{FF2B5EF4-FFF2-40B4-BE49-F238E27FC236}">
                <a16:creationId xmlns:a16="http://schemas.microsoft.com/office/drawing/2014/main" id="{D4A305BE-5EF9-9831-9934-ABE0B5A27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1"/>
          <a:stretch/>
        </p:blipFill>
        <p:spPr bwMode="auto">
          <a:xfrm>
            <a:off x="1247022" y="3892300"/>
            <a:ext cx="4445732" cy="2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1322E75-CC3C-738B-F146-283979CDDA74}"/>
              </a:ext>
            </a:extLst>
          </p:cNvPr>
          <p:cNvSpPr txBox="1"/>
          <p:nvPr/>
        </p:nvSpPr>
        <p:spPr>
          <a:xfrm>
            <a:off x="797082" y="2549000"/>
            <a:ext cx="51769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b="1">
                <a:latin typeface="Houschka Pro Light" panose="02000503030000020003" pitchFamily="2" charset="0"/>
              </a:rPr>
              <a:t>Lower biofilm surface adhesion </a:t>
            </a:r>
            <a:r>
              <a:rPr lang="en-US">
                <a:latin typeface="Houschka Pro Light" panose="02000503030000020003" pitchFamily="2" charset="0"/>
              </a:rPr>
              <a:t>on the completed ACTIVA restoration was observed, which was </a:t>
            </a:r>
            <a:r>
              <a:rPr lang="en-US" b="1">
                <a:latin typeface="Houschka Pro Light" panose="02000503030000020003" pitchFamily="2" charset="0"/>
              </a:rPr>
              <a:t>more easily disrupted by shear forces </a:t>
            </a:r>
            <a:r>
              <a:rPr lang="en-US">
                <a:latin typeface="Houschka Pro Light" panose="02000503030000020003" pitchFamily="2" charset="0"/>
              </a:rPr>
              <a:t>(</a:t>
            </a:r>
            <a:r>
              <a:rPr lang="en-US" i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ouschka Pro Light" panose="02000503030000020003" pitchFamily="2" charset="0"/>
              </a:rPr>
              <a:t>J. Mah, J. Merritt, J. Ferracane, 2017)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B9AF057-3312-D787-6C6F-595ADF7712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1267" y="2447055"/>
            <a:ext cx="3779520" cy="289049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17F97BD-4130-72A0-7C30-2BBB44E360DB}"/>
              </a:ext>
            </a:extLst>
          </p:cNvPr>
          <p:cNvSpPr txBox="1"/>
          <p:nvPr/>
        </p:nvSpPr>
        <p:spPr>
          <a:xfrm>
            <a:off x="6095999" y="5342393"/>
            <a:ext cx="59239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b="1">
                <a:latin typeface="Houschka Pro Light" panose="02000503030000020003" pitchFamily="2" charset="0"/>
              </a:rPr>
              <a:t>Lower surface aggregation (</a:t>
            </a:r>
            <a:r>
              <a:rPr lang="en-US" b="1" i="1">
                <a:latin typeface="Houschka Pro Light" panose="02000503030000020003" pitchFamily="2" charset="0"/>
              </a:rPr>
              <a:t>S. mutans</a:t>
            </a:r>
            <a:r>
              <a:rPr lang="en-US" b="1">
                <a:latin typeface="Houschka Pro Light" panose="02000503030000020003" pitchFamily="2" charset="0"/>
              </a:rPr>
              <a:t>)</a:t>
            </a:r>
            <a:r>
              <a:rPr lang="en-US">
                <a:latin typeface="Houschka Pro Light" panose="02000503030000020003" pitchFamily="2" charset="0"/>
              </a:rPr>
              <a:t> and </a:t>
            </a:r>
            <a:r>
              <a:rPr lang="en-US" b="1">
                <a:latin typeface="Houschka Pro Light" panose="02000503030000020003" pitchFamily="2" charset="0"/>
              </a:rPr>
              <a:t>plaque</a:t>
            </a:r>
            <a:r>
              <a:rPr lang="en-US">
                <a:latin typeface="Houschka Pro Light" panose="02000503030000020003" pitchFamily="2" charset="0"/>
              </a:rPr>
              <a:t> </a:t>
            </a:r>
            <a:r>
              <a:rPr lang="en-US" b="1">
                <a:latin typeface="Houschka Pro Light" panose="02000503030000020003" pitchFamily="2" charset="0"/>
              </a:rPr>
              <a:t>index scores </a:t>
            </a:r>
            <a:r>
              <a:rPr lang="en-US">
                <a:latin typeface="Houschka Pro Light" panose="02000503030000020003" pitchFamily="2" charset="0"/>
              </a:rPr>
              <a:t>were observed, (</a:t>
            </a:r>
            <a:r>
              <a:rPr lang="en-US" i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Houschka Pro Light" panose="02000503030000020003" pitchFamily="2" charset="0"/>
              </a:rPr>
              <a:t>Maher et al, 2023)</a:t>
            </a:r>
            <a:endParaRPr lang="en-US">
              <a:latin typeface="Houschka Pro Light" panose="02000503030000020003" pitchFamily="2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>
                <a:latin typeface="Houschka Pro Light" panose="02000503030000020003" pitchFamily="2" charset="0"/>
              </a:rPr>
              <a:t>Minimizes problems caused by plaque which may lead to restorative failure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419DB8-1C01-7EC9-CEAE-11FDA16CE53D}"/>
              </a:ext>
            </a:extLst>
          </p:cNvPr>
          <p:cNvSpPr txBox="1"/>
          <p:nvPr/>
        </p:nvSpPr>
        <p:spPr>
          <a:xfrm>
            <a:off x="-7891" y="6581001"/>
            <a:ext cx="12215672" cy="287665"/>
          </a:xfrm>
          <a:prstGeom prst="rect">
            <a:avLst/>
          </a:prstGeom>
          <a:solidFill>
            <a:srgbClr val="DE711E"/>
          </a:solidFill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Houschka Pro Light" panose="02000503030000020003" pitchFamily="2" charset="0"/>
              </a:rPr>
              <a:t>Biofilm Modulation</a:t>
            </a:r>
          </a:p>
        </p:txBody>
      </p:sp>
    </p:spTree>
    <p:extLst>
      <p:ext uri="{BB962C8B-B14F-4D97-AF65-F5344CB8AC3E}">
        <p14:creationId xmlns:p14="http://schemas.microsoft.com/office/powerpoint/2010/main" val="231756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D0B2C-EC4D-8822-41AA-7573439E7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5296EAB3-462F-6B55-1225-AB38F526B94B}"/>
              </a:ext>
            </a:extLst>
          </p:cNvPr>
          <p:cNvSpPr/>
          <p:nvPr/>
        </p:nvSpPr>
        <p:spPr>
          <a:xfrm>
            <a:off x="7339751" y="2598068"/>
            <a:ext cx="4852250" cy="4259932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ouschka Pro Light" panose="02000503030000020003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7F48BA-F061-0C45-A5BA-52519304CE49}"/>
              </a:ext>
            </a:extLst>
          </p:cNvPr>
          <p:cNvSpPr txBox="1"/>
          <p:nvPr/>
        </p:nvSpPr>
        <p:spPr>
          <a:xfrm>
            <a:off x="-1" y="1471855"/>
            <a:ext cx="11887803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cap="all">
                <a:latin typeface="Houschka Pro Light" panose="02000503030000020003" pitchFamily="2" charset="0"/>
              </a:rPr>
              <a:t>THE BIOACTIVE DIFFERENCE IS PATIENT-CENTERED CARE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FA2477-0BE1-16A3-02C6-0869621CF0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13" t="59065" r="5085" b="4456"/>
          <a:stretch/>
        </p:blipFill>
        <p:spPr>
          <a:xfrm>
            <a:off x="5174692" y="250828"/>
            <a:ext cx="1683730" cy="379525"/>
          </a:xfrm>
          <a:prstGeom prst="rect">
            <a:avLst/>
          </a:prstGeom>
        </p:spPr>
      </p:pic>
      <p:pic>
        <p:nvPicPr>
          <p:cNvPr id="8" name="Picture 7" descr="A black background with orange text&#10;&#10;Description automatically generated">
            <a:extLst>
              <a:ext uri="{FF2B5EF4-FFF2-40B4-BE49-F238E27FC236}">
                <a16:creationId xmlns:a16="http://schemas.microsoft.com/office/drawing/2014/main" id="{14F6878B-DF74-D1EA-7E20-64BD63004B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388" y="-77827"/>
            <a:ext cx="3962033" cy="1199653"/>
          </a:xfrm>
          <a:prstGeom prst="rect">
            <a:avLst/>
          </a:prstGeom>
        </p:spPr>
      </p:pic>
      <p:pic>
        <p:nvPicPr>
          <p:cNvPr id="13" name="Picture 12" descr="A blue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51BA3711-7637-DE18-D08E-B00BA43D2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49035" cy="10490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978EA8-29F0-B545-D0D7-D1FC26574187}"/>
              </a:ext>
            </a:extLst>
          </p:cNvPr>
          <p:cNvSpPr txBox="1"/>
          <p:nvPr/>
        </p:nvSpPr>
        <p:spPr>
          <a:xfrm>
            <a:off x="7074989" y="250828"/>
            <a:ext cx="219844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50">
                <a:latin typeface="Houschka Pro Light" panose="02000503030000020003" pitchFamily="2" charset="0"/>
              </a:rPr>
              <a:t>Natural </a:t>
            </a:r>
            <a:r>
              <a:rPr lang="en-US" sz="1250" b="1">
                <a:latin typeface="Houschka Pro Light" panose="02000503030000020003" pitchFamily="2" charset="0"/>
              </a:rPr>
              <a:t>Remineralization</a:t>
            </a:r>
            <a:r>
              <a:rPr lang="en-US" sz="1250">
                <a:latin typeface="Houschka Pro Light" panose="02000503030000020003" pitchFamily="2" charset="0"/>
              </a:rPr>
              <a:t> Support</a:t>
            </a:r>
          </a:p>
          <a:p>
            <a:r>
              <a:rPr lang="en-US" sz="1250" b="1">
                <a:latin typeface="Houschka Pro Light" panose="02000503030000020003" pitchFamily="2" charset="0"/>
              </a:rPr>
              <a:t>	 Protection    </a:t>
            </a:r>
            <a:r>
              <a:rPr lang="en-US" sz="1250">
                <a:latin typeface="Houschka Pro Light" panose="02000503030000020003" pitchFamily="2" charset="0"/>
              </a:rPr>
              <a:t>against </a:t>
            </a:r>
            <a:r>
              <a:rPr lang="en-US" sz="1250" b="1">
                <a:latin typeface="Houschka Pro Light" panose="02000503030000020003" pitchFamily="2" charset="0"/>
              </a:rPr>
              <a:t>Secondary Caries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A417DF-A433-7943-FE92-3426E76F5753}"/>
              </a:ext>
            </a:extLst>
          </p:cNvPr>
          <p:cNvCxnSpPr>
            <a:cxnSpLocks/>
          </p:cNvCxnSpPr>
          <p:nvPr/>
        </p:nvCxnSpPr>
        <p:spPr>
          <a:xfrm flipH="1">
            <a:off x="7789910" y="657449"/>
            <a:ext cx="340028" cy="0"/>
          </a:xfrm>
          <a:prstGeom prst="line">
            <a:avLst/>
          </a:prstGeom>
          <a:ln w="6350">
            <a:solidFill>
              <a:srgbClr val="DE7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627896-88BB-C1C2-84C5-428A64EB11FD}"/>
              </a:ext>
            </a:extLst>
          </p:cNvPr>
          <p:cNvCxnSpPr>
            <a:cxnSpLocks/>
          </p:cNvCxnSpPr>
          <p:nvPr/>
        </p:nvCxnSpPr>
        <p:spPr>
          <a:xfrm>
            <a:off x="7951045" y="526774"/>
            <a:ext cx="0" cy="261350"/>
          </a:xfrm>
          <a:prstGeom prst="line">
            <a:avLst/>
          </a:prstGeom>
          <a:ln w="6350">
            <a:solidFill>
              <a:srgbClr val="DE7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Diagram 26">
            <a:extLst>
              <a:ext uri="{FF2B5EF4-FFF2-40B4-BE49-F238E27FC236}">
                <a16:creationId xmlns:a16="http://schemas.microsoft.com/office/drawing/2014/main" id="{07310783-618B-CF11-D45B-888C191851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0651623"/>
              </p:ext>
            </p:extLst>
          </p:nvPr>
        </p:nvGraphicFramePr>
        <p:xfrm>
          <a:off x="7435669" y="3268835"/>
          <a:ext cx="4718392" cy="3250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78682F22-6D79-1B13-03EA-AF0C9A355FD2}"/>
              </a:ext>
            </a:extLst>
          </p:cNvPr>
          <p:cNvSpPr txBox="1"/>
          <p:nvPr/>
        </p:nvSpPr>
        <p:spPr>
          <a:xfrm>
            <a:off x="8575533" y="2676745"/>
            <a:ext cx="229626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3. Patient Benefits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8CA4B2-2C85-2E1F-8715-987F0D407339}"/>
              </a:ext>
            </a:extLst>
          </p:cNvPr>
          <p:cNvSpPr txBox="1"/>
          <p:nvPr/>
        </p:nvSpPr>
        <p:spPr>
          <a:xfrm>
            <a:off x="0" y="6575158"/>
            <a:ext cx="12215672" cy="287665"/>
          </a:xfrm>
          <a:prstGeom prst="rect">
            <a:avLst/>
          </a:prstGeom>
          <a:solidFill>
            <a:srgbClr val="DE711E"/>
          </a:solidFill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Houschka Pro Light" panose="02000503030000020003" pitchFamily="2" charset="0"/>
              </a:rPr>
              <a:t>Patient Centered, Patient Benefits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E2D7C0-B867-3840-AD4D-B84B64E086F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22266"/>
          <a:stretch/>
        </p:blipFill>
        <p:spPr>
          <a:xfrm>
            <a:off x="11140081" y="3429000"/>
            <a:ext cx="1070890" cy="1574151"/>
          </a:xfrm>
          <a:prstGeom prst="rect">
            <a:avLst/>
          </a:prstGeom>
        </p:spPr>
      </p:pic>
      <p:pic>
        <p:nvPicPr>
          <p:cNvPr id="7" name="Picture 2" descr="Four Myths About Fluoride Varnish - Oral Health Group">
            <a:extLst>
              <a:ext uri="{FF2B5EF4-FFF2-40B4-BE49-F238E27FC236}">
                <a16:creationId xmlns:a16="http://schemas.microsoft.com/office/drawing/2014/main" id="{24F604E0-4EA7-2127-8365-DE763D98B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9" t="11537" r="27655" b="60943"/>
          <a:stretch/>
        </p:blipFill>
        <p:spPr bwMode="auto">
          <a:xfrm>
            <a:off x="2871243" y="4917832"/>
            <a:ext cx="2085272" cy="7716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82ECA6-5FC6-B941-0AA3-300F1A9C70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69054" y="3048728"/>
            <a:ext cx="2061073" cy="1864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0BC60C8-F79B-FCFD-0051-C753FEB52A72}"/>
              </a:ext>
            </a:extLst>
          </p:cNvPr>
          <p:cNvSpPr txBox="1"/>
          <p:nvPr/>
        </p:nvSpPr>
        <p:spPr>
          <a:xfrm>
            <a:off x="-498856" y="2559777"/>
            <a:ext cx="2804327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b="1">
                <a:latin typeface="Houschka Pro Light" panose="02000503030000020003" pitchFamily="2" charset="0"/>
              </a:rPr>
              <a:t>REMINERALIZATION</a:t>
            </a:r>
            <a:r>
              <a:rPr lang="en-US">
                <a:latin typeface="Houschka Pro Light" panose="02000503030000020003" pitchFamily="2" charset="0"/>
              </a:rPr>
              <a:t> SUPPORT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56CC86-FA45-83EB-7856-7D0BEFB8B841}"/>
              </a:ext>
            </a:extLst>
          </p:cNvPr>
          <p:cNvSpPr txBox="1"/>
          <p:nvPr/>
        </p:nvSpPr>
        <p:spPr>
          <a:xfrm>
            <a:off x="5649708" y="2559777"/>
            <a:ext cx="2804327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b="1">
                <a:latin typeface="Houschka Pro Light" panose="02000503030000020003" pitchFamily="2" charset="0"/>
              </a:rPr>
              <a:t>BIOFILM</a:t>
            </a:r>
          </a:p>
          <a:p>
            <a:r>
              <a:rPr lang="en-US">
                <a:latin typeface="Houschka Pro Light" panose="02000503030000020003" pitchFamily="2" charset="0"/>
              </a:rPr>
              <a:t>MODULATION</a:t>
            </a:r>
          </a:p>
        </p:txBody>
      </p:sp>
      <p:pic>
        <p:nvPicPr>
          <p:cNvPr id="19" name="Picture 4" descr="Double Sided Arrow Royalty-Free Images, Stock Photos &amp; Pictures |  Shutterstock">
            <a:extLst>
              <a:ext uri="{FF2B5EF4-FFF2-40B4-BE49-F238E27FC236}">
                <a16:creationId xmlns:a16="http://schemas.microsoft.com/office/drawing/2014/main" id="{8382F2FA-4995-DE6B-9583-4D2C9373D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9" t="22285" r="23660" b="22422"/>
          <a:stretch/>
        </p:blipFill>
        <p:spPr bwMode="auto">
          <a:xfrm rot="18787435">
            <a:off x="552537" y="3861125"/>
            <a:ext cx="1430286" cy="144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Double Sided Arrow Royalty-Free Images, Stock Photos &amp; Pictures |  Shutterstock">
            <a:extLst>
              <a:ext uri="{FF2B5EF4-FFF2-40B4-BE49-F238E27FC236}">
                <a16:creationId xmlns:a16="http://schemas.microsoft.com/office/drawing/2014/main" id="{7F3C7783-BDD5-4D85-5BD0-9FB8FF1608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9" t="22285" r="23660" b="22422"/>
          <a:stretch/>
        </p:blipFill>
        <p:spPr bwMode="auto">
          <a:xfrm rot="2812565" flipH="1">
            <a:off x="5816357" y="3798518"/>
            <a:ext cx="1430286" cy="144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11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Graphic spid="27" grpId="0">
        <p:bldAsOne/>
      </p:bldGraphic>
      <p:bldP spid="34" grpId="0" animBg="1"/>
      <p:bldP spid="16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BF97BC-0D53-C3FD-5A7D-0CB441AC7DAF}"/>
              </a:ext>
            </a:extLst>
          </p:cNvPr>
          <p:cNvSpPr txBox="1"/>
          <p:nvPr/>
        </p:nvSpPr>
        <p:spPr>
          <a:xfrm>
            <a:off x="15782" y="2960077"/>
            <a:ext cx="12191998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cap="all">
                <a:latin typeface="Houschka Pro Light" panose="02000503030000020003" pitchFamily="2" charset="0"/>
              </a:rPr>
              <a:t>The competition</a:t>
            </a:r>
          </a:p>
        </p:txBody>
      </p:sp>
    </p:spTree>
    <p:extLst>
      <p:ext uri="{BB962C8B-B14F-4D97-AF65-F5344CB8AC3E}">
        <p14:creationId xmlns:p14="http://schemas.microsoft.com/office/powerpoint/2010/main" val="1227835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E8809-0152-72EA-4A66-A4EA9A115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300A9DDC-4A15-1631-A1B4-CBD22AC83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541" y="0"/>
            <a:ext cx="9178290" cy="660654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7C156647-7D79-9209-EF8F-515D3F7FD2EA}"/>
              </a:ext>
            </a:extLst>
          </p:cNvPr>
          <p:cNvSpPr txBox="1"/>
          <p:nvPr/>
        </p:nvSpPr>
        <p:spPr>
          <a:xfrm>
            <a:off x="-7891" y="6581001"/>
            <a:ext cx="12215672" cy="287665"/>
          </a:xfrm>
          <a:prstGeom prst="rect">
            <a:avLst/>
          </a:prstGeom>
          <a:solidFill>
            <a:srgbClr val="DE711E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ouschka Pro Light" panose="02000503030000020003" pitchFamily="2" charset="0"/>
                <a:ea typeface="+mn-ea"/>
                <a:cs typeface="+mn-cs"/>
              </a:rPr>
              <a:t>Competitive Comparison</a:t>
            </a:r>
          </a:p>
        </p:txBody>
      </p:sp>
      <p:sp>
        <p:nvSpPr>
          <p:cNvPr id="6162" name="Rectangle 6161">
            <a:extLst>
              <a:ext uri="{FF2B5EF4-FFF2-40B4-BE49-F238E27FC236}">
                <a16:creationId xmlns:a16="http://schemas.microsoft.com/office/drawing/2014/main" id="{DD7CB0B1-B304-B3ED-6581-8BBDBF5B28C1}"/>
              </a:ext>
            </a:extLst>
          </p:cNvPr>
          <p:cNvSpPr/>
          <p:nvPr/>
        </p:nvSpPr>
        <p:spPr>
          <a:xfrm>
            <a:off x="0" y="1"/>
            <a:ext cx="4343399" cy="814176"/>
          </a:xfrm>
          <a:prstGeom prst="rect">
            <a:avLst/>
          </a:prstGeom>
          <a:solidFill>
            <a:srgbClr val="3B5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ouschka Pro Light" panose="02000503030000020003" pitchFamily="2" charset="0"/>
              <a:ea typeface="+mn-ea"/>
              <a:cs typeface="+mn-cs"/>
            </a:endParaRPr>
          </a:p>
        </p:txBody>
      </p:sp>
      <p:sp>
        <p:nvSpPr>
          <p:cNvPr id="6163" name="Title 1">
            <a:extLst>
              <a:ext uri="{FF2B5EF4-FFF2-40B4-BE49-F238E27FC236}">
                <a16:creationId xmlns:a16="http://schemas.microsoft.com/office/drawing/2014/main" id="{F8E3718A-C1BC-681C-8497-2C73F86D4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8865" y="-255693"/>
            <a:ext cx="3789837" cy="1325563"/>
          </a:xfrm>
        </p:spPr>
        <p:txBody>
          <a:bodyPr>
            <a:norm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Houschka Pro Light" panose="02000503030000020003" pitchFamily="2" charset="0"/>
              </a:rPr>
              <a:t>ACTIVA Bulk Flow </a:t>
            </a:r>
            <a:br>
              <a:rPr lang="en-US" sz="2400">
                <a:solidFill>
                  <a:schemeClr val="bg1"/>
                </a:solidFill>
                <a:latin typeface="Houschka Pro Light" panose="02000503030000020003" pitchFamily="2" charset="0"/>
              </a:rPr>
            </a:br>
            <a:r>
              <a:rPr lang="en-US" sz="2400">
                <a:solidFill>
                  <a:schemeClr val="bg1"/>
                </a:solidFill>
                <a:latin typeface="Houschka Pro Light" panose="02000503030000020003" pitchFamily="2" charset="0"/>
              </a:rPr>
              <a:t>&amp; The Competition</a:t>
            </a:r>
          </a:p>
        </p:txBody>
      </p:sp>
      <p:pic>
        <p:nvPicPr>
          <p:cNvPr id="6164" name="Picture 6163" descr="A syringe with a needle&#10;&#10;Description automatically generated">
            <a:extLst>
              <a:ext uri="{FF2B5EF4-FFF2-40B4-BE49-F238E27FC236}">
                <a16:creationId xmlns:a16="http://schemas.microsoft.com/office/drawing/2014/main" id="{F9DF7317-41EB-E589-116A-531BE73856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9" t="44059" r="25512" b="33192"/>
          <a:stretch/>
        </p:blipFill>
        <p:spPr>
          <a:xfrm rot="18348828">
            <a:off x="-878421" y="3027647"/>
            <a:ext cx="4556940" cy="133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3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7AB44-0535-35C5-675D-A8D135FB8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25AAA47-DE1A-447B-157E-1C684F210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013" y="2288112"/>
            <a:ext cx="5441490" cy="363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E908C00-807F-6311-712D-BA93C4763B3A}"/>
              </a:ext>
            </a:extLst>
          </p:cNvPr>
          <p:cNvSpPr txBox="1"/>
          <p:nvPr/>
        </p:nvSpPr>
        <p:spPr>
          <a:xfrm>
            <a:off x="2318866" y="6289199"/>
            <a:ext cx="72548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latin typeface="Houschka Pro Light" panose="02000503030000020003" pitchFamily="2" charset="0"/>
              </a:rPr>
              <a:t>* See last slide for definitions and citations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A7A28151-F471-05E9-2763-727522AEA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904" y="6185113"/>
            <a:ext cx="1764722" cy="533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69FCED-AD87-0C8F-A9F1-6627CD88ABF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1426" t="-34465" r="-243" b="-6698"/>
          <a:stretch/>
        </p:blipFill>
        <p:spPr>
          <a:xfrm>
            <a:off x="4364822" y="-3016199"/>
            <a:ext cx="7882889" cy="12421763"/>
          </a:xfrm>
          <a:prstGeom prst="triangle">
            <a:avLst>
              <a:gd name="adj" fmla="val 100000"/>
            </a:avLst>
          </a:prstGeom>
        </p:spPr>
      </p:pic>
      <p:pic>
        <p:nvPicPr>
          <p:cNvPr id="30" name="Picture 2" descr="New Logo - Free Vectors &amp; PSDs to Download">
            <a:extLst>
              <a:ext uri="{FF2B5EF4-FFF2-40B4-BE49-F238E27FC236}">
                <a16:creationId xmlns:a16="http://schemas.microsoft.com/office/drawing/2014/main" id="{4A8F4FAF-6AFB-71A3-7D20-9E3F825FE9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28" b="31110"/>
          <a:stretch/>
        </p:blipFill>
        <p:spPr bwMode="auto">
          <a:xfrm>
            <a:off x="11208959" y="828631"/>
            <a:ext cx="783595" cy="32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83A707C2-708A-E9DA-DF3C-EC86DC9B63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49035" cy="10490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8DF450-A8AB-4DBF-1BDD-C97F353C11B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81"/>
          <a:stretch/>
        </p:blipFill>
        <p:spPr>
          <a:xfrm>
            <a:off x="1757013" y="741633"/>
            <a:ext cx="2679997" cy="13862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52A035-E37F-C3B0-299A-3E8D03078219}"/>
              </a:ext>
            </a:extLst>
          </p:cNvPr>
          <p:cNvSpPr txBox="1"/>
          <p:nvPr/>
        </p:nvSpPr>
        <p:spPr>
          <a:xfrm>
            <a:off x="4846375" y="1150392"/>
            <a:ext cx="219844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50">
                <a:latin typeface="Houschka Pro Light" panose="02000503030000020003" pitchFamily="2" charset="0"/>
              </a:rPr>
              <a:t>Natural </a:t>
            </a:r>
            <a:r>
              <a:rPr lang="en-US" sz="1250" b="1">
                <a:latin typeface="Houschka Pro Light" panose="02000503030000020003" pitchFamily="2" charset="0"/>
              </a:rPr>
              <a:t>Remineralization*</a:t>
            </a:r>
            <a:r>
              <a:rPr lang="en-US" sz="1250">
                <a:latin typeface="Houschka Pro Light" panose="02000503030000020003" pitchFamily="2" charset="0"/>
              </a:rPr>
              <a:t> Support</a:t>
            </a:r>
          </a:p>
          <a:p>
            <a:r>
              <a:rPr lang="en-US" sz="1250" b="1">
                <a:latin typeface="Houschka Pro Light" panose="02000503030000020003" pitchFamily="2" charset="0"/>
              </a:rPr>
              <a:t>	 Protection*    </a:t>
            </a:r>
            <a:r>
              <a:rPr lang="en-US" sz="1250">
                <a:latin typeface="Houschka Pro Light" panose="02000503030000020003" pitchFamily="2" charset="0"/>
              </a:rPr>
              <a:t>against </a:t>
            </a:r>
            <a:r>
              <a:rPr lang="en-US" sz="1250" b="1">
                <a:latin typeface="Houschka Pro Light" panose="02000503030000020003" pitchFamily="2" charset="0"/>
              </a:rPr>
              <a:t>Secondary Caries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27F9040-94A0-CE1B-A8FE-4FE093EBB6A0}"/>
              </a:ext>
            </a:extLst>
          </p:cNvPr>
          <p:cNvCxnSpPr>
            <a:cxnSpLocks/>
          </p:cNvCxnSpPr>
          <p:nvPr/>
        </p:nvCxnSpPr>
        <p:spPr>
          <a:xfrm flipH="1">
            <a:off x="5561296" y="1557013"/>
            <a:ext cx="340028" cy="0"/>
          </a:xfrm>
          <a:prstGeom prst="line">
            <a:avLst/>
          </a:prstGeom>
          <a:ln w="6350">
            <a:solidFill>
              <a:srgbClr val="DE7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0D2400-CA37-0C61-6C0D-74D681E1EC8C}"/>
              </a:ext>
            </a:extLst>
          </p:cNvPr>
          <p:cNvCxnSpPr>
            <a:cxnSpLocks/>
          </p:cNvCxnSpPr>
          <p:nvPr/>
        </p:nvCxnSpPr>
        <p:spPr>
          <a:xfrm>
            <a:off x="5722431" y="1426338"/>
            <a:ext cx="0" cy="261350"/>
          </a:xfrm>
          <a:prstGeom prst="line">
            <a:avLst/>
          </a:prstGeom>
          <a:ln w="6350">
            <a:solidFill>
              <a:srgbClr val="DE7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B08EFD06-CFBB-9E67-7701-4793848FDE99}"/>
              </a:ext>
            </a:extLst>
          </p:cNvPr>
          <p:cNvSpPr txBox="1">
            <a:spLocks/>
          </p:cNvSpPr>
          <p:nvPr/>
        </p:nvSpPr>
        <p:spPr>
          <a:xfrm>
            <a:off x="1268265" y="1870862"/>
            <a:ext cx="6094620" cy="5908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2400">
                <a:latin typeface="Houschka Pro Light" panose="02000503030000020003" pitchFamily="2" charset="0"/>
              </a:rPr>
            </a:br>
            <a:r>
              <a:rPr lang="en-US" sz="2400">
                <a:latin typeface="Houschka Pro Light" panose="02000503030000020003" pitchFamily="2" charset="0"/>
              </a:rPr>
              <a:t>PATIENT TREATMENT SYSTEM</a:t>
            </a:r>
          </a:p>
        </p:txBody>
      </p:sp>
      <p:pic>
        <p:nvPicPr>
          <p:cNvPr id="11" name="Picture 10" descr="A syringe with a label&#10;&#10;Description automatically generated">
            <a:extLst>
              <a:ext uri="{FF2B5EF4-FFF2-40B4-BE49-F238E27FC236}">
                <a16:creationId xmlns:a16="http://schemas.microsoft.com/office/drawing/2014/main" id="{CF461F4F-39C4-C790-6BCA-ADED396CF7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48" y="5174971"/>
            <a:ext cx="1592739" cy="64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93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BF97BC-0D53-C3FD-5A7D-0CB441AC7DAF}"/>
              </a:ext>
            </a:extLst>
          </p:cNvPr>
          <p:cNvSpPr txBox="1"/>
          <p:nvPr/>
        </p:nvSpPr>
        <p:spPr>
          <a:xfrm>
            <a:off x="15782" y="2960077"/>
            <a:ext cx="12191998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cap="all">
                <a:latin typeface="Houschka Pro Light" panose="02000503030000020003" pitchFamily="2" charset="0"/>
              </a:rPr>
              <a:t>Clinical Cases</a:t>
            </a:r>
          </a:p>
        </p:txBody>
      </p:sp>
    </p:spTree>
    <p:extLst>
      <p:ext uri="{BB962C8B-B14F-4D97-AF65-F5344CB8AC3E}">
        <p14:creationId xmlns:p14="http://schemas.microsoft.com/office/powerpoint/2010/main" val="283088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64FB8-AD47-357F-FAEE-EAD8F2D30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A2FC8AB7-B087-FC6D-04F7-A3CBF4442274}"/>
              </a:ext>
            </a:extLst>
          </p:cNvPr>
          <p:cNvSpPr/>
          <p:nvPr/>
        </p:nvSpPr>
        <p:spPr>
          <a:xfrm>
            <a:off x="1049036" y="-11200"/>
            <a:ext cx="4192890" cy="1060236"/>
          </a:xfrm>
          <a:prstGeom prst="rect">
            <a:avLst/>
          </a:prstGeom>
          <a:solidFill>
            <a:srgbClr val="3B5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ouschka Pro Light" panose="02000503030000020003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C642C9-34D4-5490-1B49-EAE6F696B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142" y="-139780"/>
            <a:ext cx="4921079" cy="1325563"/>
          </a:xfrm>
        </p:spPr>
        <p:txBody>
          <a:bodyPr>
            <a:noAutofit/>
          </a:bodyPr>
          <a:lstStyle/>
          <a:p>
            <a:pPr algn="ctr"/>
            <a:br>
              <a:rPr lang="en-US" sz="3200" b="1">
                <a:solidFill>
                  <a:schemeClr val="bg1"/>
                </a:solidFill>
                <a:latin typeface="Houschka Pro Light" panose="02000503030000020003" pitchFamily="2" charset="0"/>
              </a:rPr>
            </a:br>
            <a:r>
              <a:rPr lang="en-US" sz="2800" b="1">
                <a:solidFill>
                  <a:schemeClr val="bg1"/>
                </a:solidFill>
                <a:latin typeface="Houschka Pro Light" panose="02000503030000020003" pitchFamily="2" charset="0"/>
              </a:rPr>
              <a:t>THE ACTIVA BioACTIVE</a:t>
            </a:r>
            <a:br>
              <a:rPr lang="en-US" sz="2800" b="1">
                <a:solidFill>
                  <a:schemeClr val="bg1"/>
                </a:solidFill>
                <a:latin typeface="Houschka Pro Light" panose="02000503030000020003" pitchFamily="2" charset="0"/>
              </a:rPr>
            </a:br>
            <a:r>
              <a:rPr lang="en-US" sz="2800" b="1">
                <a:solidFill>
                  <a:schemeClr val="bg1"/>
                </a:solidFill>
                <a:latin typeface="Houschka Pro Light" panose="02000503030000020003" pitchFamily="2" charset="0"/>
              </a:rPr>
              <a:t>PATIENT TREATMENT</a:t>
            </a:r>
            <a:br>
              <a:rPr lang="en-US" sz="3200">
                <a:solidFill>
                  <a:schemeClr val="bg1"/>
                </a:solidFill>
                <a:latin typeface="Houschka Pro Light" panose="02000503030000020003" pitchFamily="2" charset="0"/>
              </a:rPr>
            </a:br>
            <a:endParaRPr lang="en-US" sz="3200">
              <a:solidFill>
                <a:schemeClr val="bg1"/>
              </a:solidFill>
              <a:latin typeface="Houschka Pro DemiBold" panose="02000503000000020003" pitchFamily="2" charset="0"/>
            </a:endParaRPr>
          </a:p>
        </p:txBody>
      </p:sp>
      <p:pic>
        <p:nvPicPr>
          <p:cNvPr id="33" name="Picture 32" descr="A blue and yellow liquid with a bright light coming out of it&#10;&#10;Description automatically generated">
            <a:extLst>
              <a:ext uri="{FF2B5EF4-FFF2-40B4-BE49-F238E27FC236}">
                <a16:creationId xmlns:a16="http://schemas.microsoft.com/office/drawing/2014/main" id="{8492E160-E55C-BB97-7B90-3EF97D02C6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446" b="70996" l="6036" r="89886">
                        <a14:foregroundMark x1="49103" y1="29130" x2="49103" y2="29130"/>
                        <a14:foregroundMark x1="53507" y1="27491" x2="53507" y2="27491"/>
                        <a14:foregroundMark x1="6036" y1="37453" x2="6036" y2="37453"/>
                        <a14:foregroundMark x1="48450" y1="31400" x2="48450" y2="31400"/>
                        <a14:foregroundMark x1="54160" y1="30769" x2="54160" y2="30769"/>
                        <a14:foregroundMark x1="70636" y1="24716" x2="70636" y2="24716"/>
                        <a14:foregroundMark x1="67047" y1="25221" x2="67047" y2="25221"/>
                        <a14:foregroundMark x1="69984" y1="24716" x2="69984" y2="24716"/>
                        <a14:foregroundMark x1="71452" y1="25221" x2="71452" y2="25221"/>
                        <a14:foregroundMark x1="68515" y1="25221" x2="68515" y2="25221"/>
                        <a14:foregroundMark x1="71452" y1="23834" x2="71452" y2="23834"/>
                        <a14:foregroundMark x1="68679" y1="23581" x2="68679" y2="23581"/>
                        <a14:foregroundMark x1="78793" y1="51702" x2="78793" y2="51702"/>
                        <a14:foregroundMark x1="88907" y1="59269" x2="88907" y2="59269"/>
                        <a14:foregroundMark x1="88581" y1="59269" x2="88581" y2="59269"/>
                        <a14:foregroundMark x1="89560" y1="60025" x2="89560" y2="60025"/>
                        <a14:foregroundMark x1="72757" y1="51450" x2="72757" y2="51450"/>
                        <a14:foregroundMark x1="71778" y1="51198" x2="71778" y2="51198"/>
                        <a14:foregroundMark x1="71452" y1="51450" x2="71452" y2="51450"/>
                        <a14:foregroundMark x1="72757" y1="51198" x2="72757" y2="511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09" b="22831"/>
          <a:stretch/>
        </p:blipFill>
        <p:spPr>
          <a:xfrm>
            <a:off x="5735176" y="1987384"/>
            <a:ext cx="1091975" cy="8583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66FC76-D1CC-9216-FA6F-2C2A2E247E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713" t="59065" r="5085" b="4456"/>
          <a:stretch/>
        </p:blipFill>
        <p:spPr>
          <a:xfrm>
            <a:off x="8130365" y="241060"/>
            <a:ext cx="1683730" cy="379525"/>
          </a:xfrm>
          <a:prstGeom prst="rect">
            <a:avLst/>
          </a:prstGeom>
        </p:spPr>
      </p:pic>
      <p:pic>
        <p:nvPicPr>
          <p:cNvPr id="7" name="Picture 6" descr="A black background with orange text&#10;&#10;Description automatically generated">
            <a:extLst>
              <a:ext uri="{FF2B5EF4-FFF2-40B4-BE49-F238E27FC236}">
                <a16:creationId xmlns:a16="http://schemas.microsoft.com/office/drawing/2014/main" id="{4F4A337A-75F1-7DBD-9301-D6B8F95E7D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061" y="-87595"/>
            <a:ext cx="3962033" cy="1199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B6D6DA-B857-91E3-1295-11DA181C6EE8}"/>
              </a:ext>
            </a:extLst>
          </p:cNvPr>
          <p:cNvSpPr txBox="1"/>
          <p:nvPr/>
        </p:nvSpPr>
        <p:spPr>
          <a:xfrm>
            <a:off x="9893954" y="255261"/>
            <a:ext cx="219844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50">
                <a:latin typeface="Houschka Pro Light" panose="02000503030000020003" pitchFamily="2" charset="0"/>
              </a:rPr>
              <a:t>Natural </a:t>
            </a:r>
            <a:r>
              <a:rPr lang="en-US" sz="1250" b="1">
                <a:latin typeface="Houschka Pro Light" panose="02000503030000020003" pitchFamily="2" charset="0"/>
              </a:rPr>
              <a:t>Remineralization*</a:t>
            </a:r>
            <a:r>
              <a:rPr lang="en-US" sz="1250">
                <a:latin typeface="Houschka Pro Light" panose="02000503030000020003" pitchFamily="2" charset="0"/>
              </a:rPr>
              <a:t> Support</a:t>
            </a:r>
          </a:p>
          <a:p>
            <a:r>
              <a:rPr lang="en-US" sz="1250" b="1">
                <a:latin typeface="Houschka Pro Light" panose="02000503030000020003" pitchFamily="2" charset="0"/>
              </a:rPr>
              <a:t>	 Protection*    </a:t>
            </a:r>
            <a:r>
              <a:rPr lang="en-US" sz="1250">
                <a:latin typeface="Houschka Pro Light" panose="02000503030000020003" pitchFamily="2" charset="0"/>
              </a:rPr>
              <a:t>against </a:t>
            </a:r>
            <a:r>
              <a:rPr lang="en-US" sz="1250" b="1">
                <a:latin typeface="Houschka Pro Light" panose="02000503030000020003" pitchFamily="2" charset="0"/>
              </a:rPr>
              <a:t>Secondary Caries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982890-743F-A814-B4D4-60A326544DB5}"/>
              </a:ext>
            </a:extLst>
          </p:cNvPr>
          <p:cNvCxnSpPr>
            <a:cxnSpLocks/>
          </p:cNvCxnSpPr>
          <p:nvPr/>
        </p:nvCxnSpPr>
        <p:spPr>
          <a:xfrm flipH="1">
            <a:off x="10608875" y="661882"/>
            <a:ext cx="340028" cy="0"/>
          </a:xfrm>
          <a:prstGeom prst="line">
            <a:avLst/>
          </a:prstGeom>
          <a:ln w="6350">
            <a:solidFill>
              <a:srgbClr val="DE7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330A433-6C44-D16D-B352-93AC360A5EF5}"/>
              </a:ext>
            </a:extLst>
          </p:cNvPr>
          <p:cNvCxnSpPr>
            <a:cxnSpLocks/>
          </p:cNvCxnSpPr>
          <p:nvPr/>
        </p:nvCxnSpPr>
        <p:spPr>
          <a:xfrm>
            <a:off x="10770010" y="531207"/>
            <a:ext cx="0" cy="261350"/>
          </a:xfrm>
          <a:prstGeom prst="line">
            <a:avLst/>
          </a:prstGeom>
          <a:ln w="6350">
            <a:solidFill>
              <a:srgbClr val="DE7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2594069-5C91-890B-60AA-F0C254E7796D}"/>
              </a:ext>
            </a:extLst>
          </p:cNvPr>
          <p:cNvSpPr/>
          <p:nvPr/>
        </p:nvSpPr>
        <p:spPr>
          <a:xfrm>
            <a:off x="0" y="1254219"/>
            <a:ext cx="12192001" cy="427898"/>
          </a:xfrm>
          <a:prstGeom prst="rect">
            <a:avLst/>
          </a:prstGeom>
          <a:solidFill>
            <a:srgbClr val="3B5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000" b="1" i="0">
                <a:solidFill>
                  <a:schemeClr val="bg1"/>
                </a:solidFill>
                <a:latin typeface="Houschka Pro Light" panose="02000503030000020003" pitchFamily="2" charset="0"/>
              </a:rPr>
              <a:t>Large Class II Restoration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42E173-B861-B4C3-AF54-7DE40D63E6BE}"/>
              </a:ext>
            </a:extLst>
          </p:cNvPr>
          <p:cNvSpPr txBox="1"/>
          <p:nvPr/>
        </p:nvSpPr>
        <p:spPr>
          <a:xfrm>
            <a:off x="-7891" y="6581001"/>
            <a:ext cx="12215672" cy="287665"/>
          </a:xfrm>
          <a:prstGeom prst="rect">
            <a:avLst/>
          </a:prstGeom>
          <a:solidFill>
            <a:srgbClr val="DE711E"/>
          </a:solidFill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Houschka Pro Light" panose="02000503030000020003" pitchFamily="2" charset="0"/>
              </a:rPr>
              <a:t>Cases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D58217-052A-3BF5-ED7F-1EE7777BB049}"/>
              </a:ext>
            </a:extLst>
          </p:cNvPr>
          <p:cNvSpPr txBox="1"/>
          <p:nvPr/>
        </p:nvSpPr>
        <p:spPr>
          <a:xfrm>
            <a:off x="3635818" y="2665583"/>
            <a:ext cx="2003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Houschka Pro Light" panose="02000503030000020003" pitchFamily="2" charset="0"/>
              </a:rPr>
              <a:t>Before</a:t>
            </a:r>
          </a:p>
        </p:txBody>
      </p:sp>
      <p:pic>
        <p:nvPicPr>
          <p:cNvPr id="16" name="Picture 15" descr="A blue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ECE9CDD0-08C1-5764-D6D2-168A740000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01" y="-11200"/>
            <a:ext cx="1060236" cy="1060236"/>
          </a:xfrm>
          <a:prstGeom prst="rect">
            <a:avLst/>
          </a:prstGeom>
        </p:spPr>
      </p:pic>
      <p:pic>
        <p:nvPicPr>
          <p:cNvPr id="23" name="Picture 22" descr="Close-up of a dental prosthesis&#10;&#10;Description automatically generated">
            <a:extLst>
              <a:ext uri="{FF2B5EF4-FFF2-40B4-BE49-F238E27FC236}">
                <a16:creationId xmlns:a16="http://schemas.microsoft.com/office/drawing/2014/main" id="{99267882-77AF-AB03-4594-49050B9DF2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8" t="19607" r="30846" b="13367"/>
          <a:stretch/>
        </p:blipFill>
        <p:spPr>
          <a:xfrm rot="5400000">
            <a:off x="2649806" y="2828516"/>
            <a:ext cx="2884356" cy="3627946"/>
          </a:xfrm>
          <a:prstGeom prst="rect">
            <a:avLst/>
          </a:prstGeom>
        </p:spPr>
      </p:pic>
      <p:pic>
        <p:nvPicPr>
          <p:cNvPr id="46" name="Picture 45" descr="Close-up of a dental prosthesis&#10;&#10;Description automatically generated">
            <a:extLst>
              <a:ext uri="{FF2B5EF4-FFF2-40B4-BE49-F238E27FC236}">
                <a16:creationId xmlns:a16="http://schemas.microsoft.com/office/drawing/2014/main" id="{918EA5DD-0201-01E1-AB01-5B5E086966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1" t="12054" r="29254" b="6469"/>
          <a:stretch/>
        </p:blipFill>
        <p:spPr>
          <a:xfrm rot="5400000">
            <a:off x="7016716" y="2828515"/>
            <a:ext cx="2884357" cy="362794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2EE31FD-7D85-3D2A-6B6D-BEC67DDA843D}"/>
              </a:ext>
            </a:extLst>
          </p:cNvPr>
          <p:cNvSpPr txBox="1"/>
          <p:nvPr/>
        </p:nvSpPr>
        <p:spPr>
          <a:xfrm>
            <a:off x="8056753" y="2663030"/>
            <a:ext cx="2003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Houschka Pro Light" panose="02000503030000020003" pitchFamily="2" charset="0"/>
              </a:rPr>
              <a:t>After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D61B9F-835F-A319-F00D-F6D7F1ED15D4}"/>
              </a:ext>
            </a:extLst>
          </p:cNvPr>
          <p:cNvSpPr txBox="1"/>
          <p:nvPr/>
        </p:nvSpPr>
        <p:spPr>
          <a:xfrm>
            <a:off x="4886290" y="6148168"/>
            <a:ext cx="61068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Houschka Pro Light" panose="02000503030000020003" pitchFamily="2" charset="0"/>
              </a:rPr>
              <a:t>Case courtesy Dr. Les Rykiss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0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31559-824D-EC10-29E8-980C3ADE4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48FB04C5-8998-00C2-2EC7-053A3306F568}"/>
              </a:ext>
            </a:extLst>
          </p:cNvPr>
          <p:cNvSpPr/>
          <p:nvPr/>
        </p:nvSpPr>
        <p:spPr>
          <a:xfrm>
            <a:off x="1049036" y="-11200"/>
            <a:ext cx="4192890" cy="1060236"/>
          </a:xfrm>
          <a:prstGeom prst="rect">
            <a:avLst/>
          </a:prstGeom>
          <a:solidFill>
            <a:srgbClr val="3B5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ouschka Pro Light" panose="02000503030000020003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7031AB-C855-E004-43FA-26EFAC034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142" y="-139780"/>
            <a:ext cx="4921079" cy="1325563"/>
          </a:xfrm>
        </p:spPr>
        <p:txBody>
          <a:bodyPr>
            <a:noAutofit/>
          </a:bodyPr>
          <a:lstStyle/>
          <a:p>
            <a:pPr algn="ctr"/>
            <a:br>
              <a:rPr lang="en-US" sz="3200" b="1">
                <a:solidFill>
                  <a:schemeClr val="bg1"/>
                </a:solidFill>
                <a:latin typeface="Houschka Pro Light" panose="02000503030000020003" pitchFamily="2" charset="0"/>
              </a:rPr>
            </a:br>
            <a:r>
              <a:rPr lang="en-US" sz="2800" b="1">
                <a:solidFill>
                  <a:schemeClr val="bg1"/>
                </a:solidFill>
                <a:latin typeface="Houschka Pro Light" panose="02000503030000020003" pitchFamily="2" charset="0"/>
              </a:rPr>
              <a:t>THE ACTIVA BioACTIVE</a:t>
            </a:r>
            <a:br>
              <a:rPr lang="en-US" sz="2800" b="1">
                <a:solidFill>
                  <a:schemeClr val="bg1"/>
                </a:solidFill>
                <a:latin typeface="Houschka Pro Light" panose="02000503030000020003" pitchFamily="2" charset="0"/>
              </a:rPr>
            </a:br>
            <a:r>
              <a:rPr lang="en-US" sz="2800" b="1">
                <a:solidFill>
                  <a:schemeClr val="bg1"/>
                </a:solidFill>
                <a:latin typeface="Houschka Pro Light" panose="02000503030000020003" pitchFamily="2" charset="0"/>
              </a:rPr>
              <a:t>PATIENT TREATMENT</a:t>
            </a:r>
            <a:br>
              <a:rPr lang="en-US" sz="3200">
                <a:solidFill>
                  <a:schemeClr val="bg1"/>
                </a:solidFill>
                <a:latin typeface="Houschka Pro Light" panose="02000503030000020003" pitchFamily="2" charset="0"/>
              </a:rPr>
            </a:br>
            <a:endParaRPr lang="en-US" sz="3200">
              <a:solidFill>
                <a:schemeClr val="bg1"/>
              </a:solidFill>
              <a:latin typeface="Houschka Pro DemiBold" panose="02000503000000020003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6F6CAD-A755-B3F3-2CCE-04F189C096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13" t="59065" r="5085" b="4456"/>
          <a:stretch/>
        </p:blipFill>
        <p:spPr>
          <a:xfrm>
            <a:off x="8130365" y="241060"/>
            <a:ext cx="1683730" cy="379525"/>
          </a:xfrm>
          <a:prstGeom prst="rect">
            <a:avLst/>
          </a:prstGeom>
        </p:spPr>
      </p:pic>
      <p:pic>
        <p:nvPicPr>
          <p:cNvPr id="7" name="Picture 6" descr="A black background with orange text&#10;&#10;Description automatically generated">
            <a:extLst>
              <a:ext uri="{FF2B5EF4-FFF2-40B4-BE49-F238E27FC236}">
                <a16:creationId xmlns:a16="http://schemas.microsoft.com/office/drawing/2014/main" id="{BA0DEED7-CF90-4A4C-297E-A18FB70B5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061" y="-87595"/>
            <a:ext cx="3962033" cy="1199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303C81-C78A-8231-62F5-AB7A25EA4143}"/>
              </a:ext>
            </a:extLst>
          </p:cNvPr>
          <p:cNvSpPr txBox="1"/>
          <p:nvPr/>
        </p:nvSpPr>
        <p:spPr>
          <a:xfrm>
            <a:off x="9893954" y="255261"/>
            <a:ext cx="219844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50">
                <a:latin typeface="Houschka Pro Light" panose="02000503030000020003" pitchFamily="2" charset="0"/>
              </a:rPr>
              <a:t>Natural </a:t>
            </a:r>
            <a:r>
              <a:rPr lang="en-US" sz="1250" b="1">
                <a:latin typeface="Houschka Pro Light" panose="02000503030000020003" pitchFamily="2" charset="0"/>
              </a:rPr>
              <a:t>Remineralization*</a:t>
            </a:r>
            <a:r>
              <a:rPr lang="en-US" sz="1250">
                <a:latin typeface="Houschka Pro Light" panose="02000503030000020003" pitchFamily="2" charset="0"/>
              </a:rPr>
              <a:t> Support</a:t>
            </a:r>
          </a:p>
          <a:p>
            <a:r>
              <a:rPr lang="en-US" sz="1250" b="1">
                <a:latin typeface="Houschka Pro Light" panose="02000503030000020003" pitchFamily="2" charset="0"/>
              </a:rPr>
              <a:t>	 Protection*    </a:t>
            </a:r>
            <a:r>
              <a:rPr lang="en-US" sz="1250">
                <a:latin typeface="Houschka Pro Light" panose="02000503030000020003" pitchFamily="2" charset="0"/>
              </a:rPr>
              <a:t>against </a:t>
            </a:r>
            <a:r>
              <a:rPr lang="en-US" sz="1250" b="1">
                <a:latin typeface="Houschka Pro Light" panose="02000503030000020003" pitchFamily="2" charset="0"/>
              </a:rPr>
              <a:t>Secondary Caries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94BAC79-22C1-219D-02C4-C35A829141AF}"/>
              </a:ext>
            </a:extLst>
          </p:cNvPr>
          <p:cNvCxnSpPr>
            <a:cxnSpLocks/>
          </p:cNvCxnSpPr>
          <p:nvPr/>
        </p:nvCxnSpPr>
        <p:spPr>
          <a:xfrm flipH="1">
            <a:off x="10608875" y="661882"/>
            <a:ext cx="340028" cy="0"/>
          </a:xfrm>
          <a:prstGeom prst="line">
            <a:avLst/>
          </a:prstGeom>
          <a:ln w="6350">
            <a:solidFill>
              <a:srgbClr val="DE7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861C1EA-D06E-C264-134D-C9C2115A5F94}"/>
              </a:ext>
            </a:extLst>
          </p:cNvPr>
          <p:cNvCxnSpPr>
            <a:cxnSpLocks/>
          </p:cNvCxnSpPr>
          <p:nvPr/>
        </p:nvCxnSpPr>
        <p:spPr>
          <a:xfrm>
            <a:off x="10770010" y="531207"/>
            <a:ext cx="0" cy="261350"/>
          </a:xfrm>
          <a:prstGeom prst="line">
            <a:avLst/>
          </a:prstGeom>
          <a:ln w="6350">
            <a:solidFill>
              <a:srgbClr val="DE7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F50F06F-9501-A2B5-876A-12234E5988D2}"/>
              </a:ext>
            </a:extLst>
          </p:cNvPr>
          <p:cNvSpPr/>
          <p:nvPr/>
        </p:nvSpPr>
        <p:spPr>
          <a:xfrm>
            <a:off x="0" y="1254219"/>
            <a:ext cx="12192001" cy="427898"/>
          </a:xfrm>
          <a:prstGeom prst="rect">
            <a:avLst/>
          </a:prstGeom>
          <a:solidFill>
            <a:srgbClr val="3B5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Houschka Pro Light" panose="02000503030000020003" pitchFamily="2" charset="0"/>
              </a:rPr>
              <a:t>Large Class II Restoration/Direct Onlay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016F05-D6CC-E1F0-98FE-9F7FCDB6FFC9}"/>
              </a:ext>
            </a:extLst>
          </p:cNvPr>
          <p:cNvSpPr txBox="1"/>
          <p:nvPr/>
        </p:nvSpPr>
        <p:spPr>
          <a:xfrm>
            <a:off x="-7891" y="6581001"/>
            <a:ext cx="12215672" cy="287665"/>
          </a:xfrm>
          <a:prstGeom prst="rect">
            <a:avLst/>
          </a:prstGeom>
          <a:solidFill>
            <a:srgbClr val="DE711E"/>
          </a:solidFill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Houschka Pro Light" panose="02000503030000020003" pitchFamily="2" charset="0"/>
              </a:rPr>
              <a:t>Cases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458995-1EA2-7759-103E-25C58C907BAD}"/>
              </a:ext>
            </a:extLst>
          </p:cNvPr>
          <p:cNvSpPr txBox="1"/>
          <p:nvPr/>
        </p:nvSpPr>
        <p:spPr>
          <a:xfrm>
            <a:off x="2525933" y="2892487"/>
            <a:ext cx="2003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Houschka Pro Light" panose="02000503030000020003" pitchFamily="2" charset="0"/>
              </a:rPr>
              <a:t>Before</a:t>
            </a:r>
          </a:p>
        </p:txBody>
      </p:sp>
      <p:pic>
        <p:nvPicPr>
          <p:cNvPr id="16" name="Picture 15" descr="A blue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35AB1E0F-CE69-BFAC-DA79-74D8CC13A2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01" y="-11200"/>
            <a:ext cx="1060236" cy="106023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F9B8A55-FFB3-B376-E35D-F57B82732E53}"/>
              </a:ext>
            </a:extLst>
          </p:cNvPr>
          <p:cNvSpPr txBox="1"/>
          <p:nvPr/>
        </p:nvSpPr>
        <p:spPr>
          <a:xfrm>
            <a:off x="8892032" y="2892487"/>
            <a:ext cx="2003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Houschka Pro Light" panose="02000503030000020003" pitchFamily="2" charset="0"/>
              </a:rPr>
              <a:t>After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3B489B-6D52-3F3D-8786-357ACEE2E69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048" t="16195" r="29703" b="16786"/>
          <a:stretch/>
        </p:blipFill>
        <p:spPr>
          <a:xfrm rot="10800000">
            <a:off x="3014959" y="3657737"/>
            <a:ext cx="2731052" cy="21034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73FC14-2268-DA93-79C0-C74E12C37A9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0214"/>
          <a:stretch/>
        </p:blipFill>
        <p:spPr>
          <a:xfrm>
            <a:off x="418074" y="3657738"/>
            <a:ext cx="2596886" cy="21034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1CFD24-601A-FA70-C746-E226BBAA17D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9561" t="10052" r="27229" b="15664"/>
          <a:stretch/>
        </p:blipFill>
        <p:spPr>
          <a:xfrm rot="10800000">
            <a:off x="9093939" y="3657735"/>
            <a:ext cx="2719551" cy="2103488"/>
          </a:xfrm>
          <a:prstGeom prst="rect">
            <a:avLst/>
          </a:prstGeom>
        </p:spPr>
      </p:pic>
      <p:pic>
        <p:nvPicPr>
          <p:cNvPr id="13" name="Picture 12" descr="X-ray of a tooth with a tooth implant&#10;&#10;Description automatically generated">
            <a:extLst>
              <a:ext uri="{FF2B5EF4-FFF2-40B4-BE49-F238E27FC236}">
                <a16:creationId xmlns:a16="http://schemas.microsoft.com/office/drawing/2014/main" id="{7AB9580A-DDAF-0FD4-F108-2332ABB8F4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14"/>
          <a:stretch/>
        </p:blipFill>
        <p:spPr>
          <a:xfrm>
            <a:off x="6497054" y="3657737"/>
            <a:ext cx="2596886" cy="2103485"/>
          </a:xfrm>
          <a:prstGeom prst="rect">
            <a:avLst/>
          </a:prstGeom>
        </p:spPr>
      </p:pic>
      <p:pic>
        <p:nvPicPr>
          <p:cNvPr id="15" name="Picture 14" descr="A blue and yellow liquid with a bright light coming out of it&#10;&#10;Description automatically generated">
            <a:extLst>
              <a:ext uri="{FF2B5EF4-FFF2-40B4-BE49-F238E27FC236}">
                <a16:creationId xmlns:a16="http://schemas.microsoft.com/office/drawing/2014/main" id="{3094F67B-9E3A-F83A-D89D-36D01482F59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446" b="70996" l="6036" r="89886">
                        <a14:foregroundMark x1="49103" y1="29130" x2="49103" y2="29130"/>
                        <a14:foregroundMark x1="53507" y1="27491" x2="53507" y2="27491"/>
                        <a14:foregroundMark x1="6036" y1="37453" x2="6036" y2="37453"/>
                        <a14:foregroundMark x1="48450" y1="31400" x2="48450" y2="31400"/>
                        <a14:foregroundMark x1="54160" y1="30769" x2="54160" y2="30769"/>
                        <a14:foregroundMark x1="70636" y1="24716" x2="70636" y2="24716"/>
                        <a14:foregroundMark x1="67047" y1="25221" x2="67047" y2="25221"/>
                        <a14:foregroundMark x1="69984" y1="24716" x2="69984" y2="24716"/>
                        <a14:foregroundMark x1="71452" y1="25221" x2="71452" y2="25221"/>
                        <a14:foregroundMark x1="68515" y1="25221" x2="68515" y2="25221"/>
                        <a14:foregroundMark x1="71452" y1="23834" x2="71452" y2="23834"/>
                        <a14:foregroundMark x1="68679" y1="23581" x2="68679" y2="23581"/>
                        <a14:foregroundMark x1="78793" y1="51702" x2="78793" y2="51702"/>
                        <a14:foregroundMark x1="88907" y1="59269" x2="88907" y2="59269"/>
                        <a14:foregroundMark x1="88581" y1="59269" x2="88581" y2="59269"/>
                        <a14:foregroundMark x1="89560" y1="60025" x2="89560" y2="60025"/>
                        <a14:foregroundMark x1="72757" y1="51450" x2="72757" y2="51450"/>
                        <a14:foregroundMark x1="71778" y1="51198" x2="71778" y2="51198"/>
                        <a14:foregroundMark x1="71452" y1="51450" x2="71452" y2="51450"/>
                        <a14:foregroundMark x1="72757" y1="51198" x2="72757" y2="511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09" b="22831"/>
          <a:stretch/>
        </p:blipFill>
        <p:spPr>
          <a:xfrm>
            <a:off x="5735176" y="1987384"/>
            <a:ext cx="1091975" cy="8583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93548A1-F455-BBC9-3247-F08787E440B4}"/>
              </a:ext>
            </a:extLst>
          </p:cNvPr>
          <p:cNvSpPr txBox="1"/>
          <p:nvPr/>
        </p:nvSpPr>
        <p:spPr>
          <a:xfrm>
            <a:off x="4417251" y="5947920"/>
            <a:ext cx="33574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>
                <a:solidFill>
                  <a:schemeClr val="tx1"/>
                </a:solidFill>
                <a:latin typeface="Houschka Pro Light" panose="02000503030000020003" pitchFamily="2" charset="0"/>
              </a:rPr>
              <a:t>Case courtesy Dr. Raymond Zhu.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368103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BF97BC-0D53-C3FD-5A7D-0CB441AC7DAF}"/>
              </a:ext>
            </a:extLst>
          </p:cNvPr>
          <p:cNvSpPr txBox="1"/>
          <p:nvPr/>
        </p:nvSpPr>
        <p:spPr>
          <a:xfrm>
            <a:off x="15782" y="2960077"/>
            <a:ext cx="12191998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cap="all">
                <a:latin typeface="Houschka Pro Light" panose="02000503030000020003" pitchFamily="2" charset="0"/>
              </a:rPr>
              <a:t>Technical profile &amp; Ordering </a:t>
            </a:r>
          </a:p>
        </p:txBody>
      </p:sp>
    </p:spTree>
    <p:extLst>
      <p:ext uri="{BB962C8B-B14F-4D97-AF65-F5344CB8AC3E}">
        <p14:creationId xmlns:p14="http://schemas.microsoft.com/office/powerpoint/2010/main" val="2148680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F32475E-D097-07D5-BC2C-BCCCFF8B90DA}"/>
              </a:ext>
            </a:extLst>
          </p:cNvPr>
          <p:cNvSpPr txBox="1"/>
          <p:nvPr/>
        </p:nvSpPr>
        <p:spPr>
          <a:xfrm>
            <a:off x="0" y="1409458"/>
            <a:ext cx="12191999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Houschka Pro Light" panose="02000503030000020003" pitchFamily="2" charset="0"/>
              </a:rPr>
              <a:t>Product Technical Profile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37F4F65-E739-7A31-53D9-AF4598E38C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13" t="59065" r="5085" b="4456"/>
          <a:stretch/>
        </p:blipFill>
        <p:spPr>
          <a:xfrm>
            <a:off x="5174692" y="250828"/>
            <a:ext cx="1683730" cy="379525"/>
          </a:xfrm>
          <a:prstGeom prst="rect">
            <a:avLst/>
          </a:prstGeom>
        </p:spPr>
      </p:pic>
      <p:pic>
        <p:nvPicPr>
          <p:cNvPr id="19" name="Picture 18" descr="A black background with orange text&#10;&#10;Description automatically generated">
            <a:extLst>
              <a:ext uri="{FF2B5EF4-FFF2-40B4-BE49-F238E27FC236}">
                <a16:creationId xmlns:a16="http://schemas.microsoft.com/office/drawing/2014/main" id="{0A761620-4885-B978-62DB-9FBA96B361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388" y="-77827"/>
            <a:ext cx="3962033" cy="119965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3586EA3-A036-3FD9-3547-E2B296AD8243}"/>
              </a:ext>
            </a:extLst>
          </p:cNvPr>
          <p:cNvSpPr txBox="1"/>
          <p:nvPr/>
        </p:nvSpPr>
        <p:spPr>
          <a:xfrm>
            <a:off x="7074989" y="250828"/>
            <a:ext cx="219844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50">
                <a:latin typeface="Houschka Pro Light" panose="02000503030000020003" pitchFamily="2" charset="0"/>
              </a:rPr>
              <a:t>Natural </a:t>
            </a:r>
            <a:r>
              <a:rPr lang="en-US" sz="1250" b="1">
                <a:latin typeface="Houschka Pro Light" panose="02000503030000020003" pitchFamily="2" charset="0"/>
              </a:rPr>
              <a:t>Remineralization*</a:t>
            </a:r>
            <a:r>
              <a:rPr lang="en-US" sz="1250">
                <a:latin typeface="Houschka Pro Light" panose="02000503030000020003" pitchFamily="2" charset="0"/>
              </a:rPr>
              <a:t> Support</a:t>
            </a:r>
          </a:p>
          <a:p>
            <a:r>
              <a:rPr lang="en-US" sz="1250" b="1">
                <a:latin typeface="Houschka Pro Light" panose="02000503030000020003" pitchFamily="2" charset="0"/>
              </a:rPr>
              <a:t>	 Protection*    </a:t>
            </a:r>
            <a:r>
              <a:rPr lang="en-US" sz="1250">
                <a:latin typeface="Houschka Pro Light" panose="02000503030000020003" pitchFamily="2" charset="0"/>
              </a:rPr>
              <a:t>against </a:t>
            </a:r>
            <a:r>
              <a:rPr lang="en-US" sz="1250" b="1">
                <a:latin typeface="Houschka Pro Light" panose="02000503030000020003" pitchFamily="2" charset="0"/>
              </a:rPr>
              <a:t>Secondary Caries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ADE5087-79A9-80E5-33DF-96A7839855E4}"/>
              </a:ext>
            </a:extLst>
          </p:cNvPr>
          <p:cNvCxnSpPr>
            <a:cxnSpLocks/>
          </p:cNvCxnSpPr>
          <p:nvPr/>
        </p:nvCxnSpPr>
        <p:spPr>
          <a:xfrm flipH="1">
            <a:off x="7789910" y="657449"/>
            <a:ext cx="340028" cy="0"/>
          </a:xfrm>
          <a:prstGeom prst="line">
            <a:avLst/>
          </a:prstGeom>
          <a:ln w="6350">
            <a:solidFill>
              <a:srgbClr val="DE7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A55867E-4515-9657-5055-D6CB8A522E31}"/>
              </a:ext>
            </a:extLst>
          </p:cNvPr>
          <p:cNvCxnSpPr>
            <a:cxnSpLocks/>
          </p:cNvCxnSpPr>
          <p:nvPr/>
        </p:nvCxnSpPr>
        <p:spPr>
          <a:xfrm>
            <a:off x="7951045" y="526774"/>
            <a:ext cx="0" cy="261350"/>
          </a:xfrm>
          <a:prstGeom prst="line">
            <a:avLst/>
          </a:prstGeom>
          <a:ln w="6350">
            <a:solidFill>
              <a:srgbClr val="DE7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ue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CCF61E68-C2BD-0E99-E808-526457D27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9035" cy="10490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0B6AA8-790B-4FF7-FC99-04F4B6286F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029" y="2721747"/>
            <a:ext cx="6072582" cy="34956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8B8AB5-6983-89BC-F03F-4CB530F765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3709" y="2835614"/>
            <a:ext cx="5763036" cy="349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706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032A0-C538-FDE7-E9C0-A7E957E5B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3F70DCA-AE4C-07B5-8509-7CAB576B9D37}"/>
              </a:ext>
            </a:extLst>
          </p:cNvPr>
          <p:cNvSpPr txBox="1"/>
          <p:nvPr/>
        </p:nvSpPr>
        <p:spPr>
          <a:xfrm>
            <a:off x="0" y="1409458"/>
            <a:ext cx="12191999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Houschka Pro Light" panose="02000503030000020003" pitchFamily="2" charset="0"/>
              </a:rPr>
              <a:t>Product Technical Profile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DEE22B3-C15D-64DB-CC19-16E2910749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13" t="59065" r="5085" b="4456"/>
          <a:stretch/>
        </p:blipFill>
        <p:spPr>
          <a:xfrm>
            <a:off x="5174692" y="250828"/>
            <a:ext cx="1683730" cy="379525"/>
          </a:xfrm>
          <a:prstGeom prst="rect">
            <a:avLst/>
          </a:prstGeom>
        </p:spPr>
      </p:pic>
      <p:pic>
        <p:nvPicPr>
          <p:cNvPr id="19" name="Picture 18" descr="A black background with orange text&#10;&#10;Description automatically generated">
            <a:extLst>
              <a:ext uri="{FF2B5EF4-FFF2-40B4-BE49-F238E27FC236}">
                <a16:creationId xmlns:a16="http://schemas.microsoft.com/office/drawing/2014/main" id="{CFB47096-4BC5-B72F-5283-185AF7EDB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388" y="-77827"/>
            <a:ext cx="3962033" cy="119965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42BF710-98F9-00F6-CA51-8F716B8205F6}"/>
              </a:ext>
            </a:extLst>
          </p:cNvPr>
          <p:cNvSpPr txBox="1"/>
          <p:nvPr/>
        </p:nvSpPr>
        <p:spPr>
          <a:xfrm>
            <a:off x="7074989" y="250828"/>
            <a:ext cx="219844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50">
                <a:latin typeface="Houschka Pro Light" panose="02000503030000020003" pitchFamily="2" charset="0"/>
              </a:rPr>
              <a:t>Natural </a:t>
            </a:r>
            <a:r>
              <a:rPr lang="en-US" sz="1250" b="1">
                <a:latin typeface="Houschka Pro Light" panose="02000503030000020003" pitchFamily="2" charset="0"/>
              </a:rPr>
              <a:t>Remineralization*</a:t>
            </a:r>
            <a:r>
              <a:rPr lang="en-US" sz="1250">
                <a:latin typeface="Houschka Pro Light" panose="02000503030000020003" pitchFamily="2" charset="0"/>
              </a:rPr>
              <a:t> Support</a:t>
            </a:r>
          </a:p>
          <a:p>
            <a:r>
              <a:rPr lang="en-US" sz="1250" b="1">
                <a:latin typeface="Houschka Pro Light" panose="02000503030000020003" pitchFamily="2" charset="0"/>
              </a:rPr>
              <a:t>	 Protection*    </a:t>
            </a:r>
            <a:r>
              <a:rPr lang="en-US" sz="1250">
                <a:latin typeface="Houschka Pro Light" panose="02000503030000020003" pitchFamily="2" charset="0"/>
              </a:rPr>
              <a:t>against </a:t>
            </a:r>
            <a:r>
              <a:rPr lang="en-US" sz="1250" b="1">
                <a:latin typeface="Houschka Pro Light" panose="02000503030000020003" pitchFamily="2" charset="0"/>
              </a:rPr>
              <a:t>Secondary Caries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DDF290C-639B-2399-60EE-4FCB19194684}"/>
              </a:ext>
            </a:extLst>
          </p:cNvPr>
          <p:cNvCxnSpPr>
            <a:cxnSpLocks/>
          </p:cNvCxnSpPr>
          <p:nvPr/>
        </p:nvCxnSpPr>
        <p:spPr>
          <a:xfrm flipH="1">
            <a:off x="7789910" y="657449"/>
            <a:ext cx="340028" cy="0"/>
          </a:xfrm>
          <a:prstGeom prst="line">
            <a:avLst/>
          </a:prstGeom>
          <a:ln w="6350">
            <a:solidFill>
              <a:srgbClr val="DE7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6F0D4C5-157A-627A-838F-DA0659E888AF}"/>
              </a:ext>
            </a:extLst>
          </p:cNvPr>
          <p:cNvCxnSpPr>
            <a:cxnSpLocks/>
          </p:cNvCxnSpPr>
          <p:nvPr/>
        </p:nvCxnSpPr>
        <p:spPr>
          <a:xfrm>
            <a:off x="7951045" y="526774"/>
            <a:ext cx="0" cy="261350"/>
          </a:xfrm>
          <a:prstGeom prst="line">
            <a:avLst/>
          </a:prstGeom>
          <a:ln w="6350">
            <a:solidFill>
              <a:srgbClr val="DE7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ue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AD481500-4F18-FD72-F567-436537D25A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18" y="0"/>
            <a:ext cx="1049035" cy="10490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BCCA4E-AC1A-DEEB-5FB8-623E4FBE3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70" y="2903693"/>
            <a:ext cx="5770073" cy="29263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EE55C1-EE7D-CC2F-AE79-0ABF8D7145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6557" y="2758851"/>
            <a:ext cx="6121400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3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76852E-B73B-FCC3-259C-B6D3DDE505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230" t="21295" r="12434" b="2374"/>
          <a:stretch/>
        </p:blipFill>
        <p:spPr>
          <a:xfrm>
            <a:off x="6602543" y="2895645"/>
            <a:ext cx="5622644" cy="343558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F30FD2F5-C8C2-EC24-AE2F-036F3EEA9839}"/>
              </a:ext>
            </a:extLst>
          </p:cNvPr>
          <p:cNvSpPr txBox="1"/>
          <p:nvPr/>
        </p:nvSpPr>
        <p:spPr>
          <a:xfrm>
            <a:off x="337989" y="1612536"/>
            <a:ext cx="115637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atin typeface="Houschka Pro Light" panose="02000503030000020003" pitchFamily="2" charset="0"/>
              </a:rPr>
              <a:t>THE ULTIMATE CLASS II (&amp; I) SOLUTION FROM AWARD WINNING ACTIVA BIOACTIVE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4A5F90-09BB-EDB8-368F-9E3C493CC23E}"/>
              </a:ext>
            </a:extLst>
          </p:cNvPr>
          <p:cNvSpPr txBox="1"/>
          <p:nvPr/>
        </p:nvSpPr>
        <p:spPr>
          <a:xfrm>
            <a:off x="315814" y="4795553"/>
            <a:ext cx="210007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DE711E"/>
                </a:solidFill>
                <a:latin typeface="Houschka Pro Light" panose="02000503030000020003" pitchFamily="2" charset="0"/>
              </a:rPr>
              <a:t>Self-Leveling 1-Step Placement</a:t>
            </a:r>
            <a:r>
              <a:rPr lang="en-US" sz="1400">
                <a:solidFill>
                  <a:srgbClr val="DE711E"/>
                </a:solidFill>
                <a:latin typeface="Houschka Pro Light" panose="02000503030000020003" pitchFamily="2" charset="0"/>
              </a:rPr>
              <a:t>,</a:t>
            </a:r>
            <a:r>
              <a:rPr lang="en-US" sz="1400" b="1">
                <a:solidFill>
                  <a:srgbClr val="DE711E"/>
                </a:solidFill>
                <a:latin typeface="Houschka Pro Light" panose="02000503030000020003" pitchFamily="2" charset="0"/>
              </a:rPr>
              <a:t> </a:t>
            </a:r>
            <a:r>
              <a:rPr lang="en-US" sz="1400">
                <a:solidFill>
                  <a:srgbClr val="DE711E"/>
                </a:solidFill>
                <a:latin typeface="Houschka Pro Light" panose="02000503030000020003" pitchFamily="2" charset="0"/>
              </a:rPr>
              <a:t>Unlimited Depth of Cure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DE711E"/>
                </a:solidFill>
                <a:latin typeface="Houschka Pro Light" panose="02000503030000020003" pitchFamily="2" charset="0"/>
              </a:rPr>
              <a:t>Patented stress reduction technology, best in class low shrinkage stress rate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5A98BD-E141-DEC0-CB7B-919FD6633958}"/>
              </a:ext>
            </a:extLst>
          </p:cNvPr>
          <p:cNvSpPr txBox="1"/>
          <p:nvPr/>
        </p:nvSpPr>
        <p:spPr>
          <a:xfrm>
            <a:off x="2439186" y="5229497"/>
            <a:ext cx="180674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2"/>
                </a:solidFill>
                <a:latin typeface="Houschka Pro Light" panose="02000503030000020003" pitchFamily="2" charset="0"/>
              </a:rPr>
              <a:t>ShadeFusion™  </a:t>
            </a:r>
            <a:r>
              <a:rPr lang="en-US" sz="1400">
                <a:solidFill>
                  <a:schemeClr val="accent2"/>
                </a:solidFill>
                <a:latin typeface="Houschka Pro Light" panose="02000503030000020003" pitchFamily="2" charset="0"/>
              </a:rPr>
              <a:t>replaces most common Vita Shades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accent2"/>
                </a:solidFill>
                <a:latin typeface="Houschka Pro Light" panose="02000503030000020003" pitchFamily="2" charset="0"/>
              </a:rPr>
              <a:t>Simplify inventory</a:t>
            </a:r>
            <a:endParaRPr lang="en-US" sz="1400">
              <a:latin typeface="Houschka Pro Light" panose="02000503030000020003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23E94E-F2DB-E597-278C-3E9CF42428F0}"/>
              </a:ext>
            </a:extLst>
          </p:cNvPr>
          <p:cNvSpPr txBox="1"/>
          <p:nvPr/>
        </p:nvSpPr>
        <p:spPr>
          <a:xfrm>
            <a:off x="4449932" y="4825254"/>
            <a:ext cx="2071761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cap="all">
                <a:solidFill>
                  <a:srgbClr val="DE711E"/>
                </a:solidFill>
                <a:latin typeface="Houschka Pro Light" panose="02000503030000020003" pitchFamily="2" charset="0"/>
              </a:rPr>
              <a:t>F</a:t>
            </a:r>
            <a:r>
              <a:rPr lang="en-US" sz="1400" b="1" cap="all" baseline="30000">
                <a:solidFill>
                  <a:srgbClr val="DE711E"/>
                </a:solidFill>
                <a:latin typeface="Houschka Pro Light" panose="02000503030000020003" pitchFamily="2" charset="0"/>
              </a:rPr>
              <a:t>-</a:t>
            </a:r>
            <a:r>
              <a:rPr lang="en-US" sz="1400" b="1" cap="all">
                <a:solidFill>
                  <a:srgbClr val="DE711E"/>
                </a:solidFill>
                <a:latin typeface="Houschka Pro Light" panose="02000503030000020003" pitchFamily="2" charset="0"/>
              </a:rPr>
              <a:t>, Ca</a:t>
            </a:r>
            <a:r>
              <a:rPr lang="en-US" sz="1400" b="1" cap="all" baseline="30000">
                <a:solidFill>
                  <a:srgbClr val="DE711E"/>
                </a:solidFill>
                <a:latin typeface="Houschka Pro Light" panose="02000503030000020003" pitchFamily="2" charset="0"/>
              </a:rPr>
              <a:t>2+</a:t>
            </a:r>
            <a:r>
              <a:rPr lang="en-US" sz="1400" b="1" cap="all">
                <a:solidFill>
                  <a:srgbClr val="DE711E"/>
                </a:solidFill>
                <a:latin typeface="Houschka Pro Light" panose="02000503030000020003" pitchFamily="2" charset="0"/>
              </a:rPr>
              <a:t>, PO</a:t>
            </a:r>
            <a:r>
              <a:rPr lang="en-US" sz="1400" b="1" cap="all" baseline="-25000">
                <a:solidFill>
                  <a:srgbClr val="DE711E"/>
                </a:solidFill>
                <a:latin typeface="Houschka Pro Light" panose="02000503030000020003" pitchFamily="2" charset="0"/>
              </a:rPr>
              <a:t>4</a:t>
            </a:r>
            <a:r>
              <a:rPr lang="en-US" sz="1400" b="1" cap="all" baseline="30000">
                <a:solidFill>
                  <a:srgbClr val="DE711E"/>
                </a:solidFill>
                <a:latin typeface="Houschka Pro Light" panose="02000503030000020003" pitchFamily="2" charset="0"/>
              </a:rPr>
              <a:t>3-</a:t>
            </a:r>
            <a:r>
              <a:rPr lang="en-US" sz="1400">
                <a:solidFill>
                  <a:srgbClr val="DE711E"/>
                </a:solidFill>
                <a:latin typeface="Houschka Pro Light" panose="02000503030000020003" pitchFamily="2" charset="0"/>
              </a:rPr>
              <a:t>exchange</a:t>
            </a:r>
            <a:endParaRPr lang="en-US" sz="1400" b="1">
              <a:solidFill>
                <a:srgbClr val="DE711E"/>
              </a:solidFill>
              <a:latin typeface="Houschka Pro Light" panose="0200050303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DE711E"/>
                </a:solidFill>
                <a:latin typeface="Houschka Pro Light" panose="02000503030000020003" pitchFamily="2" charset="0"/>
              </a:rPr>
              <a:t>mineral </a:t>
            </a:r>
            <a:r>
              <a:rPr lang="en-US" sz="1400" b="1">
                <a:solidFill>
                  <a:srgbClr val="DE711E"/>
                </a:solidFill>
                <a:latin typeface="Houschka Pro Light" panose="02000503030000020003" pitchFamily="2" charset="0"/>
              </a:rPr>
              <a:t>apatite</a:t>
            </a:r>
            <a:r>
              <a:rPr lang="en-US" sz="1400">
                <a:solidFill>
                  <a:srgbClr val="DE711E"/>
                </a:solidFill>
                <a:latin typeface="Houschka Pro Light" panose="02000503030000020003" pitchFamily="2" charset="0"/>
              </a:rPr>
              <a:t> formation &amp; secondary </a:t>
            </a:r>
            <a:r>
              <a:rPr lang="en-US" sz="1400" b="1">
                <a:solidFill>
                  <a:srgbClr val="DE711E"/>
                </a:solidFill>
                <a:latin typeface="Houschka Pro Light" panose="02000503030000020003" pitchFamily="2" charset="0"/>
              </a:rPr>
              <a:t>caries</a:t>
            </a:r>
            <a:r>
              <a:rPr lang="en-US" sz="1400">
                <a:solidFill>
                  <a:srgbClr val="DE711E"/>
                </a:solidFill>
                <a:latin typeface="Houschka Pro Light" panose="02000503030000020003" pitchFamily="2" charset="0"/>
              </a:rPr>
              <a:t> protection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DE711E"/>
                </a:solidFill>
                <a:latin typeface="Houschka Pro Light" panose="02000503030000020003" pitchFamily="2" charset="0"/>
              </a:rPr>
              <a:t>Biofilm</a:t>
            </a:r>
            <a:r>
              <a:rPr lang="en-US" sz="1400">
                <a:solidFill>
                  <a:srgbClr val="DE711E"/>
                </a:solidFill>
                <a:latin typeface="Houschka Pro Light" panose="02000503030000020003" pitchFamily="2" charset="0"/>
              </a:rPr>
              <a:t> modulation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87A9E3-99A3-86E3-CF15-DACAE42FD142}"/>
              </a:ext>
            </a:extLst>
          </p:cNvPr>
          <p:cNvSpPr txBox="1"/>
          <p:nvPr/>
        </p:nvSpPr>
        <p:spPr>
          <a:xfrm>
            <a:off x="244442" y="3855172"/>
            <a:ext cx="18479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latin typeface="Houschka Pro Light" panose="02000503030000020003" pitchFamily="2" charset="0"/>
              </a:rPr>
              <a:t>Bulk Fill </a:t>
            </a:r>
          </a:p>
          <a:p>
            <a:pPr algn="ctr"/>
            <a:r>
              <a:rPr lang="en-US">
                <a:latin typeface="Houschka Pro Light" panose="02000503030000020003" pitchFamily="2" charset="0"/>
              </a:rPr>
              <a:t>Efficiency &amp; Ease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E49EC0-A050-EB60-5376-5A34BDD1EAE6}"/>
              </a:ext>
            </a:extLst>
          </p:cNvPr>
          <p:cNvSpPr txBox="1"/>
          <p:nvPr/>
        </p:nvSpPr>
        <p:spPr>
          <a:xfrm>
            <a:off x="1984297" y="3837604"/>
            <a:ext cx="24880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latin typeface="Houschka Pro Light" panose="02000503030000020003" pitchFamily="2" charset="0"/>
              </a:rPr>
              <a:t> Universal Shade</a:t>
            </a:r>
          </a:p>
          <a:p>
            <a:pPr algn="ctr"/>
            <a:r>
              <a:rPr lang="en-US">
                <a:latin typeface="Houschka Pro Light" panose="02000503030000020003" pitchFamily="2" charset="0"/>
              </a:rPr>
              <a:t>Color Matching Simplicity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2BFF322-1B87-ECD3-2354-856070C96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2752" y="2811927"/>
            <a:ext cx="993321" cy="928666"/>
          </a:xfrm>
          <a:prstGeom prst="ellipse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E4C91B0-F33A-D14F-A7B3-874F2AA9B0DF}"/>
              </a:ext>
            </a:extLst>
          </p:cNvPr>
          <p:cNvSpPr txBox="1"/>
          <p:nvPr/>
        </p:nvSpPr>
        <p:spPr>
          <a:xfrm>
            <a:off x="6735851" y="2986661"/>
            <a:ext cx="29555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Houschka Pro Light" panose="02000503030000020003" pitchFamily="2" charset="0"/>
              </a:rPr>
              <a:t>Self-Leveling Restorative</a:t>
            </a:r>
          </a:p>
          <a:p>
            <a:endParaRPr lang="en-US" b="1">
              <a:latin typeface="Houschka Pro Light" panose="02000503030000020003" pitchFamily="2" charset="0"/>
            </a:endParaRPr>
          </a:p>
          <a:p>
            <a:r>
              <a:rPr lang="en-US" b="1">
                <a:latin typeface="Houschka Pro Light" panose="02000503030000020003" pitchFamily="2" charset="0"/>
              </a:rPr>
              <a:t>Ultimate Adaptation</a:t>
            </a:r>
          </a:p>
          <a:p>
            <a:endParaRPr lang="en-US" b="1">
              <a:latin typeface="Houschka Pro Light" panose="02000503030000020003" pitchFamily="2" charset="0"/>
            </a:endParaRPr>
          </a:p>
          <a:p>
            <a:r>
              <a:rPr lang="en-US" b="1">
                <a:latin typeface="Houschka Pro Light" panose="02000503030000020003" pitchFamily="2" charset="0"/>
              </a:rPr>
              <a:t>Indicated for All </a:t>
            </a:r>
          </a:p>
          <a:p>
            <a:r>
              <a:rPr lang="en-US" b="1">
                <a:latin typeface="Houschka Pro Light" panose="02000503030000020003" pitchFamily="2" charset="0"/>
              </a:rPr>
              <a:t>Classes (I-V)</a:t>
            </a:r>
          </a:p>
          <a:p>
            <a:r>
              <a:rPr lang="en-US" b="1">
                <a:latin typeface="Houschka Pro Light" panose="02000503030000020003" pitchFamily="2" charset="0"/>
              </a:rPr>
              <a:t> </a:t>
            </a:r>
            <a:endParaRPr lang="en-US">
              <a:latin typeface="Houschka Pro Light" panose="02000503030000020003" pitchFamily="2" charset="0"/>
            </a:endParaRPr>
          </a:p>
        </p:txBody>
      </p:sp>
      <p:pic>
        <p:nvPicPr>
          <p:cNvPr id="13" name="Picture 12" descr="A blue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0B19F285-1119-D770-4D79-041D9A006B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49035" cy="1049035"/>
          </a:xfrm>
          <a:prstGeom prst="rect">
            <a:avLst/>
          </a:prstGeom>
        </p:spPr>
      </p:pic>
      <p:pic>
        <p:nvPicPr>
          <p:cNvPr id="11" name="Picture 10" descr="A blue and yellow liquid with a bright light coming out of it&#10;&#10;Description automatically generated">
            <a:extLst>
              <a:ext uri="{FF2B5EF4-FFF2-40B4-BE49-F238E27FC236}">
                <a16:creationId xmlns:a16="http://schemas.microsoft.com/office/drawing/2014/main" id="{7357085B-BBDA-9A84-FB05-90FE13E98B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446" b="70996" l="6036" r="89886">
                        <a14:foregroundMark x1="49103" y1="29130" x2="49103" y2="29130"/>
                        <a14:foregroundMark x1="53507" y1="27491" x2="53507" y2="27491"/>
                        <a14:foregroundMark x1="6036" y1="37453" x2="6036" y2="37453"/>
                        <a14:foregroundMark x1="48450" y1="31400" x2="48450" y2="31400"/>
                        <a14:foregroundMark x1="54160" y1="30769" x2="54160" y2="30769"/>
                        <a14:foregroundMark x1="70636" y1="24716" x2="70636" y2="24716"/>
                        <a14:foregroundMark x1="67047" y1="25221" x2="67047" y2="25221"/>
                        <a14:foregroundMark x1="69984" y1="24716" x2="69984" y2="24716"/>
                        <a14:foregroundMark x1="71452" y1="25221" x2="71452" y2="25221"/>
                        <a14:foregroundMark x1="68515" y1="25221" x2="68515" y2="25221"/>
                        <a14:foregroundMark x1="71452" y1="23834" x2="71452" y2="23834"/>
                        <a14:foregroundMark x1="68679" y1="23581" x2="68679" y2="23581"/>
                        <a14:foregroundMark x1="78793" y1="51702" x2="78793" y2="51702"/>
                        <a14:foregroundMark x1="88907" y1="59269" x2="88907" y2="59269"/>
                        <a14:foregroundMark x1="88581" y1="59269" x2="88581" y2="59269"/>
                        <a14:foregroundMark x1="89560" y1="60025" x2="89560" y2="60025"/>
                        <a14:foregroundMark x1="72757" y1="51450" x2="72757" y2="51450"/>
                        <a14:foregroundMark x1="71778" y1="51198" x2="71778" y2="51198"/>
                        <a14:foregroundMark x1="71452" y1="51450" x2="71452" y2="51450"/>
                        <a14:foregroundMark x1="72757" y1="51198" x2="72757" y2="511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09" b="22831"/>
          <a:stretch/>
        </p:blipFill>
        <p:spPr>
          <a:xfrm>
            <a:off x="5005469" y="2903850"/>
            <a:ext cx="1090531" cy="8571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1EF1927-32B3-03EC-ABC4-78C831AEFDEB}"/>
              </a:ext>
            </a:extLst>
          </p:cNvPr>
          <p:cNvSpPr txBox="1"/>
          <p:nvPr/>
        </p:nvSpPr>
        <p:spPr>
          <a:xfrm>
            <a:off x="4345314" y="3837604"/>
            <a:ext cx="22640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latin typeface="Houschka Pro Light" panose="02000503030000020003" pitchFamily="2" charset="0"/>
              </a:rPr>
              <a:t>Remineralization </a:t>
            </a:r>
            <a:r>
              <a:rPr lang="en-US">
                <a:latin typeface="Houschka Pro Light" panose="02000503030000020003" pitchFamily="2" charset="0"/>
              </a:rPr>
              <a:t>Support &amp; Protection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B8393F1-CA6D-B23C-FC33-B8F5FC968CA1}"/>
              </a:ext>
            </a:extLst>
          </p:cNvPr>
          <p:cNvCxnSpPr>
            <a:cxnSpLocks/>
          </p:cNvCxnSpPr>
          <p:nvPr/>
        </p:nvCxnSpPr>
        <p:spPr>
          <a:xfrm>
            <a:off x="6817169" y="3442197"/>
            <a:ext cx="2718717" cy="0"/>
          </a:xfrm>
          <a:prstGeom prst="line">
            <a:avLst/>
          </a:prstGeom>
          <a:ln w="19050">
            <a:solidFill>
              <a:srgbClr val="DE7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A7AD5DB9-F238-5366-3C6F-7FEB3F47E7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440" y="2978978"/>
            <a:ext cx="866001" cy="704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9" name="Rectangle: Top Corners Rounded 48">
            <a:extLst>
              <a:ext uri="{FF2B5EF4-FFF2-40B4-BE49-F238E27FC236}">
                <a16:creationId xmlns:a16="http://schemas.microsoft.com/office/drawing/2014/main" id="{2A04BDEE-83C5-7371-DCC4-54996D803145}"/>
              </a:ext>
            </a:extLst>
          </p:cNvPr>
          <p:cNvSpPr/>
          <p:nvPr/>
        </p:nvSpPr>
        <p:spPr>
          <a:xfrm>
            <a:off x="999566" y="3059443"/>
            <a:ext cx="340849" cy="356284"/>
          </a:xfrm>
          <a:custGeom>
            <a:avLst/>
            <a:gdLst>
              <a:gd name="connsiteX0" fmla="*/ 66559 w 240271"/>
              <a:gd name="connsiteY0" fmla="*/ 0 h 224022"/>
              <a:gd name="connsiteX1" fmla="*/ 173712 w 240271"/>
              <a:gd name="connsiteY1" fmla="*/ 0 h 224022"/>
              <a:gd name="connsiteX2" fmla="*/ 240271 w 240271"/>
              <a:gd name="connsiteY2" fmla="*/ 66559 h 224022"/>
              <a:gd name="connsiteX3" fmla="*/ 240271 w 240271"/>
              <a:gd name="connsiteY3" fmla="*/ 224022 h 224022"/>
              <a:gd name="connsiteX4" fmla="*/ 240271 w 240271"/>
              <a:gd name="connsiteY4" fmla="*/ 224022 h 224022"/>
              <a:gd name="connsiteX5" fmla="*/ 0 w 240271"/>
              <a:gd name="connsiteY5" fmla="*/ 224022 h 224022"/>
              <a:gd name="connsiteX6" fmla="*/ 0 w 240271"/>
              <a:gd name="connsiteY6" fmla="*/ 224022 h 224022"/>
              <a:gd name="connsiteX7" fmla="*/ 0 w 240271"/>
              <a:gd name="connsiteY7" fmla="*/ 66559 h 224022"/>
              <a:gd name="connsiteX8" fmla="*/ 66559 w 240271"/>
              <a:gd name="connsiteY8" fmla="*/ 0 h 224022"/>
              <a:gd name="connsiteX0" fmla="*/ 29064 w 241134"/>
              <a:gd name="connsiteY0" fmla="*/ 0 h 231446"/>
              <a:gd name="connsiteX1" fmla="*/ 174575 w 241134"/>
              <a:gd name="connsiteY1" fmla="*/ 7424 h 231446"/>
              <a:gd name="connsiteX2" fmla="*/ 241134 w 241134"/>
              <a:gd name="connsiteY2" fmla="*/ 73983 h 231446"/>
              <a:gd name="connsiteX3" fmla="*/ 241134 w 241134"/>
              <a:gd name="connsiteY3" fmla="*/ 231446 h 231446"/>
              <a:gd name="connsiteX4" fmla="*/ 241134 w 241134"/>
              <a:gd name="connsiteY4" fmla="*/ 231446 h 231446"/>
              <a:gd name="connsiteX5" fmla="*/ 863 w 241134"/>
              <a:gd name="connsiteY5" fmla="*/ 231446 h 231446"/>
              <a:gd name="connsiteX6" fmla="*/ 863 w 241134"/>
              <a:gd name="connsiteY6" fmla="*/ 231446 h 231446"/>
              <a:gd name="connsiteX7" fmla="*/ 863 w 241134"/>
              <a:gd name="connsiteY7" fmla="*/ 73983 h 231446"/>
              <a:gd name="connsiteX8" fmla="*/ 29064 w 241134"/>
              <a:gd name="connsiteY8" fmla="*/ 0 h 231446"/>
              <a:gd name="connsiteX0" fmla="*/ 29064 w 241134"/>
              <a:gd name="connsiteY0" fmla="*/ 19798 h 251244"/>
              <a:gd name="connsiteX1" fmla="*/ 184474 w 241134"/>
              <a:gd name="connsiteY1" fmla="*/ 0 h 251244"/>
              <a:gd name="connsiteX2" fmla="*/ 241134 w 241134"/>
              <a:gd name="connsiteY2" fmla="*/ 93781 h 251244"/>
              <a:gd name="connsiteX3" fmla="*/ 241134 w 241134"/>
              <a:gd name="connsiteY3" fmla="*/ 251244 h 251244"/>
              <a:gd name="connsiteX4" fmla="*/ 241134 w 241134"/>
              <a:gd name="connsiteY4" fmla="*/ 251244 h 251244"/>
              <a:gd name="connsiteX5" fmla="*/ 863 w 241134"/>
              <a:gd name="connsiteY5" fmla="*/ 251244 h 251244"/>
              <a:gd name="connsiteX6" fmla="*/ 863 w 241134"/>
              <a:gd name="connsiteY6" fmla="*/ 251244 h 251244"/>
              <a:gd name="connsiteX7" fmla="*/ 863 w 241134"/>
              <a:gd name="connsiteY7" fmla="*/ 93781 h 251244"/>
              <a:gd name="connsiteX8" fmla="*/ 29064 w 241134"/>
              <a:gd name="connsiteY8" fmla="*/ 19798 h 251244"/>
              <a:gd name="connsiteX0" fmla="*/ 29064 w 263927"/>
              <a:gd name="connsiteY0" fmla="*/ 30994 h 262440"/>
              <a:gd name="connsiteX1" fmla="*/ 249511 w 263927"/>
              <a:gd name="connsiteY1" fmla="*/ 0 h 262440"/>
              <a:gd name="connsiteX2" fmla="*/ 241134 w 263927"/>
              <a:gd name="connsiteY2" fmla="*/ 104977 h 262440"/>
              <a:gd name="connsiteX3" fmla="*/ 241134 w 263927"/>
              <a:gd name="connsiteY3" fmla="*/ 262440 h 262440"/>
              <a:gd name="connsiteX4" fmla="*/ 241134 w 263927"/>
              <a:gd name="connsiteY4" fmla="*/ 262440 h 262440"/>
              <a:gd name="connsiteX5" fmla="*/ 863 w 263927"/>
              <a:gd name="connsiteY5" fmla="*/ 262440 h 262440"/>
              <a:gd name="connsiteX6" fmla="*/ 863 w 263927"/>
              <a:gd name="connsiteY6" fmla="*/ 262440 h 262440"/>
              <a:gd name="connsiteX7" fmla="*/ 863 w 263927"/>
              <a:gd name="connsiteY7" fmla="*/ 104977 h 262440"/>
              <a:gd name="connsiteX8" fmla="*/ 29064 w 263927"/>
              <a:gd name="connsiteY8" fmla="*/ 30994 h 262440"/>
              <a:gd name="connsiteX0" fmla="*/ 29064 w 263927"/>
              <a:gd name="connsiteY0" fmla="*/ 30994 h 262440"/>
              <a:gd name="connsiteX1" fmla="*/ 249511 w 263927"/>
              <a:gd name="connsiteY1" fmla="*/ 0 h 262440"/>
              <a:gd name="connsiteX2" fmla="*/ 241134 w 263927"/>
              <a:gd name="connsiteY2" fmla="*/ 104977 h 262440"/>
              <a:gd name="connsiteX3" fmla="*/ 241134 w 263927"/>
              <a:gd name="connsiteY3" fmla="*/ 262440 h 262440"/>
              <a:gd name="connsiteX4" fmla="*/ 241134 w 263927"/>
              <a:gd name="connsiteY4" fmla="*/ 262440 h 262440"/>
              <a:gd name="connsiteX5" fmla="*/ 863 w 263927"/>
              <a:gd name="connsiteY5" fmla="*/ 262440 h 262440"/>
              <a:gd name="connsiteX6" fmla="*/ 863 w 263927"/>
              <a:gd name="connsiteY6" fmla="*/ 262440 h 262440"/>
              <a:gd name="connsiteX7" fmla="*/ 863 w 263927"/>
              <a:gd name="connsiteY7" fmla="*/ 104977 h 262440"/>
              <a:gd name="connsiteX8" fmla="*/ 29064 w 263927"/>
              <a:gd name="connsiteY8" fmla="*/ 30994 h 262440"/>
              <a:gd name="connsiteX0" fmla="*/ 29064 w 251450"/>
              <a:gd name="connsiteY0" fmla="*/ 33793 h 265239"/>
              <a:gd name="connsiteX1" fmla="*/ 232545 w 251450"/>
              <a:gd name="connsiteY1" fmla="*/ 0 h 265239"/>
              <a:gd name="connsiteX2" fmla="*/ 241134 w 251450"/>
              <a:gd name="connsiteY2" fmla="*/ 107776 h 265239"/>
              <a:gd name="connsiteX3" fmla="*/ 241134 w 251450"/>
              <a:gd name="connsiteY3" fmla="*/ 265239 h 265239"/>
              <a:gd name="connsiteX4" fmla="*/ 241134 w 251450"/>
              <a:gd name="connsiteY4" fmla="*/ 265239 h 265239"/>
              <a:gd name="connsiteX5" fmla="*/ 863 w 251450"/>
              <a:gd name="connsiteY5" fmla="*/ 265239 h 265239"/>
              <a:gd name="connsiteX6" fmla="*/ 863 w 251450"/>
              <a:gd name="connsiteY6" fmla="*/ 265239 h 265239"/>
              <a:gd name="connsiteX7" fmla="*/ 863 w 251450"/>
              <a:gd name="connsiteY7" fmla="*/ 107776 h 265239"/>
              <a:gd name="connsiteX8" fmla="*/ 29064 w 251450"/>
              <a:gd name="connsiteY8" fmla="*/ 33793 h 265239"/>
              <a:gd name="connsiteX0" fmla="*/ 29064 w 245676"/>
              <a:gd name="connsiteY0" fmla="*/ 30295 h 261741"/>
              <a:gd name="connsiteX1" fmla="*/ 222648 w 245676"/>
              <a:gd name="connsiteY1" fmla="*/ 0 h 261741"/>
              <a:gd name="connsiteX2" fmla="*/ 241134 w 245676"/>
              <a:gd name="connsiteY2" fmla="*/ 104278 h 261741"/>
              <a:gd name="connsiteX3" fmla="*/ 241134 w 245676"/>
              <a:gd name="connsiteY3" fmla="*/ 261741 h 261741"/>
              <a:gd name="connsiteX4" fmla="*/ 241134 w 245676"/>
              <a:gd name="connsiteY4" fmla="*/ 261741 h 261741"/>
              <a:gd name="connsiteX5" fmla="*/ 863 w 245676"/>
              <a:gd name="connsiteY5" fmla="*/ 261741 h 261741"/>
              <a:gd name="connsiteX6" fmla="*/ 863 w 245676"/>
              <a:gd name="connsiteY6" fmla="*/ 261741 h 261741"/>
              <a:gd name="connsiteX7" fmla="*/ 863 w 245676"/>
              <a:gd name="connsiteY7" fmla="*/ 104278 h 261741"/>
              <a:gd name="connsiteX8" fmla="*/ 29064 w 245676"/>
              <a:gd name="connsiteY8" fmla="*/ 30295 h 261741"/>
              <a:gd name="connsiteX0" fmla="*/ 29064 w 252970"/>
              <a:gd name="connsiteY0" fmla="*/ 30295 h 261741"/>
              <a:gd name="connsiteX1" fmla="*/ 222648 w 252970"/>
              <a:gd name="connsiteY1" fmla="*/ 0 h 261741"/>
              <a:gd name="connsiteX2" fmla="*/ 252445 w 252970"/>
              <a:gd name="connsiteY2" fmla="*/ 104278 h 261741"/>
              <a:gd name="connsiteX3" fmla="*/ 241134 w 252970"/>
              <a:gd name="connsiteY3" fmla="*/ 261741 h 261741"/>
              <a:gd name="connsiteX4" fmla="*/ 241134 w 252970"/>
              <a:gd name="connsiteY4" fmla="*/ 261741 h 261741"/>
              <a:gd name="connsiteX5" fmla="*/ 863 w 252970"/>
              <a:gd name="connsiteY5" fmla="*/ 261741 h 261741"/>
              <a:gd name="connsiteX6" fmla="*/ 863 w 252970"/>
              <a:gd name="connsiteY6" fmla="*/ 261741 h 261741"/>
              <a:gd name="connsiteX7" fmla="*/ 863 w 252970"/>
              <a:gd name="connsiteY7" fmla="*/ 104278 h 261741"/>
              <a:gd name="connsiteX8" fmla="*/ 29064 w 252970"/>
              <a:gd name="connsiteY8" fmla="*/ 30295 h 261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970" h="261741">
                <a:moveTo>
                  <a:pt x="29064" y="30295"/>
                </a:moveTo>
                <a:cubicBezTo>
                  <a:pt x="64782" y="30295"/>
                  <a:pt x="186930" y="0"/>
                  <a:pt x="222648" y="0"/>
                </a:cubicBezTo>
                <a:cubicBezTo>
                  <a:pt x="259408" y="0"/>
                  <a:pt x="252445" y="67518"/>
                  <a:pt x="252445" y="104278"/>
                </a:cubicBezTo>
                <a:lnTo>
                  <a:pt x="241134" y="261741"/>
                </a:lnTo>
                <a:lnTo>
                  <a:pt x="241134" y="261741"/>
                </a:lnTo>
                <a:lnTo>
                  <a:pt x="863" y="261741"/>
                </a:lnTo>
                <a:lnTo>
                  <a:pt x="863" y="261741"/>
                </a:lnTo>
                <a:lnTo>
                  <a:pt x="863" y="104278"/>
                </a:lnTo>
                <a:cubicBezTo>
                  <a:pt x="863" y="67518"/>
                  <a:pt x="-7696" y="30295"/>
                  <a:pt x="29064" y="30295"/>
                </a:cubicBezTo>
                <a:close/>
              </a:path>
            </a:pathLst>
          </a:custGeom>
          <a:solidFill>
            <a:srgbClr val="ADB3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ouschka Pro Light" panose="02000503030000020003" pitchFamily="2" charset="0"/>
            </a:endParaRPr>
          </a:p>
        </p:txBody>
      </p:sp>
      <p:sp>
        <p:nvSpPr>
          <p:cNvPr id="50" name="Rectangle: Top Corners Rounded 49">
            <a:extLst>
              <a:ext uri="{FF2B5EF4-FFF2-40B4-BE49-F238E27FC236}">
                <a16:creationId xmlns:a16="http://schemas.microsoft.com/office/drawing/2014/main" id="{F674EECA-AEC4-5354-A160-E9E44AA2ACEE}"/>
              </a:ext>
            </a:extLst>
          </p:cNvPr>
          <p:cNvSpPr/>
          <p:nvPr/>
        </p:nvSpPr>
        <p:spPr>
          <a:xfrm>
            <a:off x="1277311" y="3052079"/>
            <a:ext cx="81675" cy="363648"/>
          </a:xfrm>
          <a:prstGeom prst="round2SameRect">
            <a:avLst>
              <a:gd name="adj1" fmla="val 29711"/>
              <a:gd name="adj2" fmla="val 0"/>
            </a:avLst>
          </a:prstGeom>
          <a:solidFill>
            <a:srgbClr val="ADB3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ouschka Pro Light" panose="02000503030000020003" pitchFamily="2" charset="0"/>
            </a:endParaRPr>
          </a:p>
        </p:txBody>
      </p:sp>
      <p:sp>
        <p:nvSpPr>
          <p:cNvPr id="51" name="Rectangle: Top Corners Rounded 50">
            <a:extLst>
              <a:ext uri="{FF2B5EF4-FFF2-40B4-BE49-F238E27FC236}">
                <a16:creationId xmlns:a16="http://schemas.microsoft.com/office/drawing/2014/main" id="{C613A525-B287-6F0F-65E2-EDD5A7A41386}"/>
              </a:ext>
            </a:extLst>
          </p:cNvPr>
          <p:cNvSpPr/>
          <p:nvPr/>
        </p:nvSpPr>
        <p:spPr>
          <a:xfrm>
            <a:off x="998521" y="3080105"/>
            <a:ext cx="82720" cy="304589"/>
          </a:xfrm>
          <a:custGeom>
            <a:avLst/>
            <a:gdLst>
              <a:gd name="connsiteX0" fmla="*/ 24266 w 81675"/>
              <a:gd name="connsiteY0" fmla="*/ 0 h 285539"/>
              <a:gd name="connsiteX1" fmla="*/ 57409 w 81675"/>
              <a:gd name="connsiteY1" fmla="*/ 0 h 285539"/>
              <a:gd name="connsiteX2" fmla="*/ 81675 w 81675"/>
              <a:gd name="connsiteY2" fmla="*/ 24266 h 285539"/>
              <a:gd name="connsiteX3" fmla="*/ 81675 w 81675"/>
              <a:gd name="connsiteY3" fmla="*/ 285539 h 285539"/>
              <a:gd name="connsiteX4" fmla="*/ 81675 w 81675"/>
              <a:gd name="connsiteY4" fmla="*/ 285539 h 285539"/>
              <a:gd name="connsiteX5" fmla="*/ 0 w 81675"/>
              <a:gd name="connsiteY5" fmla="*/ 285539 h 285539"/>
              <a:gd name="connsiteX6" fmla="*/ 0 w 81675"/>
              <a:gd name="connsiteY6" fmla="*/ 285539 h 285539"/>
              <a:gd name="connsiteX7" fmla="*/ 0 w 81675"/>
              <a:gd name="connsiteY7" fmla="*/ 24266 h 285539"/>
              <a:gd name="connsiteX8" fmla="*/ 24266 w 81675"/>
              <a:gd name="connsiteY8" fmla="*/ 0 h 285539"/>
              <a:gd name="connsiteX0" fmla="*/ 9708 w 82357"/>
              <a:gd name="connsiteY0" fmla="*/ 0 h 295064"/>
              <a:gd name="connsiteX1" fmla="*/ 58091 w 82357"/>
              <a:gd name="connsiteY1" fmla="*/ 9525 h 295064"/>
              <a:gd name="connsiteX2" fmla="*/ 82357 w 82357"/>
              <a:gd name="connsiteY2" fmla="*/ 33791 h 295064"/>
              <a:gd name="connsiteX3" fmla="*/ 82357 w 82357"/>
              <a:gd name="connsiteY3" fmla="*/ 295064 h 295064"/>
              <a:gd name="connsiteX4" fmla="*/ 82357 w 82357"/>
              <a:gd name="connsiteY4" fmla="*/ 295064 h 295064"/>
              <a:gd name="connsiteX5" fmla="*/ 682 w 82357"/>
              <a:gd name="connsiteY5" fmla="*/ 295064 h 295064"/>
              <a:gd name="connsiteX6" fmla="*/ 682 w 82357"/>
              <a:gd name="connsiteY6" fmla="*/ 295064 h 295064"/>
              <a:gd name="connsiteX7" fmla="*/ 682 w 82357"/>
              <a:gd name="connsiteY7" fmla="*/ 33791 h 295064"/>
              <a:gd name="connsiteX8" fmla="*/ 9708 w 82357"/>
              <a:gd name="connsiteY8" fmla="*/ 0 h 295064"/>
              <a:gd name="connsiteX0" fmla="*/ 9118 w 82720"/>
              <a:gd name="connsiteY0" fmla="*/ 0 h 304589"/>
              <a:gd name="connsiteX1" fmla="*/ 58454 w 82720"/>
              <a:gd name="connsiteY1" fmla="*/ 19050 h 304589"/>
              <a:gd name="connsiteX2" fmla="*/ 82720 w 82720"/>
              <a:gd name="connsiteY2" fmla="*/ 43316 h 304589"/>
              <a:gd name="connsiteX3" fmla="*/ 82720 w 82720"/>
              <a:gd name="connsiteY3" fmla="*/ 304589 h 304589"/>
              <a:gd name="connsiteX4" fmla="*/ 82720 w 82720"/>
              <a:gd name="connsiteY4" fmla="*/ 304589 h 304589"/>
              <a:gd name="connsiteX5" fmla="*/ 1045 w 82720"/>
              <a:gd name="connsiteY5" fmla="*/ 304589 h 304589"/>
              <a:gd name="connsiteX6" fmla="*/ 1045 w 82720"/>
              <a:gd name="connsiteY6" fmla="*/ 304589 h 304589"/>
              <a:gd name="connsiteX7" fmla="*/ 1045 w 82720"/>
              <a:gd name="connsiteY7" fmla="*/ 43316 h 304589"/>
              <a:gd name="connsiteX8" fmla="*/ 9118 w 82720"/>
              <a:gd name="connsiteY8" fmla="*/ 0 h 304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20" h="304589">
                <a:moveTo>
                  <a:pt x="9118" y="0"/>
                </a:moveTo>
                <a:cubicBezTo>
                  <a:pt x="20166" y="0"/>
                  <a:pt x="47406" y="19050"/>
                  <a:pt x="58454" y="19050"/>
                </a:cubicBezTo>
                <a:cubicBezTo>
                  <a:pt x="71856" y="19050"/>
                  <a:pt x="82720" y="29914"/>
                  <a:pt x="82720" y="43316"/>
                </a:cubicBezTo>
                <a:lnTo>
                  <a:pt x="82720" y="304589"/>
                </a:lnTo>
                <a:lnTo>
                  <a:pt x="82720" y="304589"/>
                </a:lnTo>
                <a:lnTo>
                  <a:pt x="1045" y="304589"/>
                </a:lnTo>
                <a:lnTo>
                  <a:pt x="1045" y="304589"/>
                </a:lnTo>
                <a:lnTo>
                  <a:pt x="1045" y="43316"/>
                </a:lnTo>
                <a:cubicBezTo>
                  <a:pt x="1045" y="29914"/>
                  <a:pt x="-4284" y="0"/>
                  <a:pt x="9118" y="0"/>
                </a:cubicBezTo>
                <a:close/>
              </a:path>
            </a:pathLst>
          </a:custGeom>
          <a:solidFill>
            <a:srgbClr val="ADB3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ouschka Pro Light" panose="02000503030000020003" pitchFamily="2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347F4524-D279-9B39-99C6-73C4B2AD4B4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3713" t="59065" r="5085" b="4456"/>
          <a:stretch/>
        </p:blipFill>
        <p:spPr>
          <a:xfrm>
            <a:off x="5174692" y="250828"/>
            <a:ext cx="1683730" cy="379525"/>
          </a:xfrm>
          <a:prstGeom prst="rect">
            <a:avLst/>
          </a:prstGeom>
        </p:spPr>
      </p:pic>
      <p:pic>
        <p:nvPicPr>
          <p:cNvPr id="56" name="Picture 55" descr="A black background with orange text&#10;&#10;Description automatically generated">
            <a:extLst>
              <a:ext uri="{FF2B5EF4-FFF2-40B4-BE49-F238E27FC236}">
                <a16:creationId xmlns:a16="http://schemas.microsoft.com/office/drawing/2014/main" id="{20ABBE13-97DB-4843-BE02-9DB4CAE86F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388" y="-77827"/>
            <a:ext cx="3962033" cy="119965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1CCF9834-967B-F143-E327-E124605745AF}"/>
              </a:ext>
            </a:extLst>
          </p:cNvPr>
          <p:cNvSpPr txBox="1"/>
          <p:nvPr/>
        </p:nvSpPr>
        <p:spPr>
          <a:xfrm>
            <a:off x="7074989" y="250828"/>
            <a:ext cx="219844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50">
                <a:latin typeface="Houschka Pro Light" panose="02000503030000020003" pitchFamily="2" charset="0"/>
              </a:rPr>
              <a:t>Natural </a:t>
            </a:r>
            <a:r>
              <a:rPr lang="en-US" sz="1250" b="1">
                <a:latin typeface="Houschka Pro Light" panose="02000503030000020003" pitchFamily="2" charset="0"/>
              </a:rPr>
              <a:t>Remineralization*</a:t>
            </a:r>
            <a:r>
              <a:rPr lang="en-US" sz="1250">
                <a:latin typeface="Houschka Pro Light" panose="02000503030000020003" pitchFamily="2" charset="0"/>
              </a:rPr>
              <a:t> Support</a:t>
            </a:r>
          </a:p>
          <a:p>
            <a:r>
              <a:rPr lang="en-US" sz="1250" b="1">
                <a:latin typeface="Houschka Pro Light" panose="02000503030000020003" pitchFamily="2" charset="0"/>
              </a:rPr>
              <a:t>	 Protection*    </a:t>
            </a:r>
            <a:r>
              <a:rPr lang="en-US" sz="1250">
                <a:latin typeface="Houschka Pro Light" panose="02000503030000020003" pitchFamily="2" charset="0"/>
              </a:rPr>
              <a:t>against </a:t>
            </a:r>
            <a:r>
              <a:rPr lang="en-US" sz="1250" b="1">
                <a:latin typeface="Houschka Pro Light" panose="02000503030000020003" pitchFamily="2" charset="0"/>
              </a:rPr>
              <a:t>Secondary Caries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2853C15-FE3C-0BD5-CBA9-7AF76A84D48A}"/>
              </a:ext>
            </a:extLst>
          </p:cNvPr>
          <p:cNvCxnSpPr>
            <a:cxnSpLocks/>
          </p:cNvCxnSpPr>
          <p:nvPr/>
        </p:nvCxnSpPr>
        <p:spPr>
          <a:xfrm flipH="1">
            <a:off x="7789910" y="657449"/>
            <a:ext cx="340028" cy="0"/>
          </a:xfrm>
          <a:prstGeom prst="line">
            <a:avLst/>
          </a:prstGeom>
          <a:ln w="6350">
            <a:solidFill>
              <a:srgbClr val="DE7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F404C40-9C3C-8F52-595F-7A2AEAF6F72F}"/>
              </a:ext>
            </a:extLst>
          </p:cNvPr>
          <p:cNvCxnSpPr>
            <a:cxnSpLocks/>
          </p:cNvCxnSpPr>
          <p:nvPr/>
        </p:nvCxnSpPr>
        <p:spPr>
          <a:xfrm>
            <a:off x="7951045" y="526774"/>
            <a:ext cx="0" cy="261350"/>
          </a:xfrm>
          <a:prstGeom prst="line">
            <a:avLst/>
          </a:prstGeom>
          <a:ln w="6350">
            <a:solidFill>
              <a:srgbClr val="DE7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9FBCD39-FE63-E5E8-E937-21E0E7CA0E57}"/>
              </a:ext>
            </a:extLst>
          </p:cNvPr>
          <p:cNvSpPr txBox="1"/>
          <p:nvPr/>
        </p:nvSpPr>
        <p:spPr>
          <a:xfrm>
            <a:off x="-7891" y="6581001"/>
            <a:ext cx="12215672" cy="287665"/>
          </a:xfrm>
          <a:prstGeom prst="rect">
            <a:avLst/>
          </a:prstGeom>
          <a:solidFill>
            <a:srgbClr val="DE711E"/>
          </a:solidFill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Houschka Pro Light" panose="02000503030000020003" pitchFamily="2" charset="0"/>
              </a:rPr>
              <a:t>Product Summary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B69AE0-FC55-35A3-2E7A-A90C974B0C87}"/>
              </a:ext>
            </a:extLst>
          </p:cNvPr>
          <p:cNvCxnSpPr>
            <a:cxnSpLocks/>
          </p:cNvCxnSpPr>
          <p:nvPr/>
        </p:nvCxnSpPr>
        <p:spPr>
          <a:xfrm>
            <a:off x="6817169" y="4022768"/>
            <a:ext cx="2185301" cy="2985"/>
          </a:xfrm>
          <a:prstGeom prst="line">
            <a:avLst/>
          </a:prstGeom>
          <a:ln w="19050">
            <a:solidFill>
              <a:srgbClr val="DE7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5911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F7989B-B005-3AD6-25B3-CCDA8DFE89F8}"/>
              </a:ext>
            </a:extLst>
          </p:cNvPr>
          <p:cNvSpPr/>
          <p:nvPr/>
        </p:nvSpPr>
        <p:spPr>
          <a:xfrm>
            <a:off x="0" y="1497888"/>
            <a:ext cx="2728543" cy="5360112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ouschka Pro Light" panose="02000503030000020003" pitchFamily="2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F9EEB2B-A193-91C6-E128-52971EABD9F3}"/>
              </a:ext>
            </a:extLst>
          </p:cNvPr>
          <p:cNvSpPr/>
          <p:nvPr/>
        </p:nvSpPr>
        <p:spPr>
          <a:xfrm>
            <a:off x="9375161" y="1497331"/>
            <a:ext cx="2832620" cy="5360669"/>
          </a:xfrm>
          <a:prstGeom prst="rect">
            <a:avLst/>
          </a:prstGeom>
          <a:solidFill>
            <a:srgbClr val="3B5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ouschka Pro Light" panose="02000503030000020003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605D37E-2AD5-58CA-874D-E21BBE4AF8BB}"/>
              </a:ext>
            </a:extLst>
          </p:cNvPr>
          <p:cNvSpPr/>
          <p:nvPr/>
        </p:nvSpPr>
        <p:spPr>
          <a:xfrm>
            <a:off x="0" y="0"/>
            <a:ext cx="2728543" cy="1497330"/>
          </a:xfrm>
          <a:prstGeom prst="rect">
            <a:avLst/>
          </a:prstGeom>
          <a:solidFill>
            <a:srgbClr val="3B5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ouschka Pro Light" panose="02000503030000020003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59DE1-E504-FE91-C924-C5389FEFB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9826" y="119645"/>
            <a:ext cx="3320592" cy="1325563"/>
          </a:xfrm>
        </p:spPr>
        <p:txBody>
          <a:bodyPr>
            <a:norm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Houschka Pro Light" panose="02000503030000020003" pitchFamily="2" charset="0"/>
              </a:rPr>
              <a:t>BULK FLOW &amp; RESTORATIVE –COMPARED</a:t>
            </a:r>
          </a:p>
        </p:txBody>
      </p:sp>
      <p:pic>
        <p:nvPicPr>
          <p:cNvPr id="5" name="Picture 4" descr="A syringe with a needle&#10;&#10;Description automatically generated">
            <a:extLst>
              <a:ext uri="{FF2B5EF4-FFF2-40B4-BE49-F238E27FC236}">
                <a16:creationId xmlns:a16="http://schemas.microsoft.com/office/drawing/2014/main" id="{087FECE1-1844-4197-1579-AC639AC264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9" t="44059" r="25512" b="33192"/>
          <a:stretch/>
        </p:blipFill>
        <p:spPr>
          <a:xfrm>
            <a:off x="2880244" y="427189"/>
            <a:ext cx="3017332" cy="8871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F304FA-40F7-2276-305C-6FF027C55027}"/>
              </a:ext>
            </a:extLst>
          </p:cNvPr>
          <p:cNvSpPr txBox="1"/>
          <p:nvPr/>
        </p:nvSpPr>
        <p:spPr>
          <a:xfrm>
            <a:off x="9636124" y="1579724"/>
            <a:ext cx="253303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u="sng">
                <a:solidFill>
                  <a:schemeClr val="bg1"/>
                </a:solidFill>
                <a:latin typeface="Houschka Pro Light" panose="02000503030000020003" pitchFamily="2" charset="0"/>
              </a:rPr>
              <a:t>SHARED FEATURES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EA8F33-557A-A766-1575-0E1C8A0592CF}"/>
              </a:ext>
            </a:extLst>
          </p:cNvPr>
          <p:cNvSpPr txBox="1"/>
          <p:nvPr/>
        </p:nvSpPr>
        <p:spPr>
          <a:xfrm>
            <a:off x="338483" y="1572742"/>
            <a:ext cx="2303974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u="sng">
                <a:latin typeface="Houschka Pro Light" panose="02000503030000020003" pitchFamily="2" charset="0"/>
              </a:rPr>
              <a:t>KEY DIFFERENCES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A6145D-7B17-3613-A7B5-F98006DAC2C7}"/>
              </a:ext>
            </a:extLst>
          </p:cNvPr>
          <p:cNvSpPr txBox="1"/>
          <p:nvPr/>
        </p:nvSpPr>
        <p:spPr>
          <a:xfrm>
            <a:off x="9636124" y="2150435"/>
            <a:ext cx="2226204" cy="424731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>
                <a:solidFill>
                  <a:schemeClr val="bg1"/>
                </a:solidFill>
                <a:latin typeface="Houschka Pro Light" panose="02000503030000020003" pitchFamily="2" charset="0"/>
              </a:rPr>
              <a:t>Bulk Fill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>
              <a:solidFill>
                <a:schemeClr val="bg1"/>
              </a:solidFill>
              <a:latin typeface="Houschka Pro Light" panose="02000503030000020003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>
                <a:solidFill>
                  <a:schemeClr val="bg1"/>
                </a:solidFill>
                <a:latin typeface="Houschka Pro Light" panose="02000503030000020003" pitchFamily="2" charset="0"/>
              </a:rPr>
              <a:t>Dual Cure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>
              <a:solidFill>
                <a:schemeClr val="bg1"/>
              </a:solidFill>
              <a:latin typeface="Houschka Pro Light" panose="02000503030000020003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>
                <a:solidFill>
                  <a:schemeClr val="bg1"/>
                </a:solidFill>
                <a:latin typeface="Houschka Pro Light" panose="02000503030000020003" pitchFamily="2" charset="0"/>
              </a:rPr>
              <a:t>Core Chemistry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>
              <a:solidFill>
                <a:schemeClr val="bg1"/>
              </a:solidFill>
              <a:latin typeface="Houschka Pro Light" panose="02000503030000020003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>
                <a:solidFill>
                  <a:schemeClr val="bg1"/>
                </a:solidFill>
                <a:latin typeface="Houschka Pro Light" panose="02000503030000020003" pitchFamily="2" charset="0"/>
              </a:rPr>
              <a:t>Bioactive Remineralization Support/Biofilm Modulation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>
              <a:solidFill>
                <a:schemeClr val="bg1"/>
              </a:solidFill>
              <a:latin typeface="Houschka Pro Light" panose="02000503030000020003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>
                <a:solidFill>
                  <a:schemeClr val="bg1"/>
                </a:solidFill>
                <a:latin typeface="Houschka Pro Light" panose="02000503030000020003" pitchFamily="2" charset="0"/>
              </a:rPr>
              <a:t>Ionic Release/Recharge</a:t>
            </a:r>
            <a:r>
              <a:rPr lang="en-US" b="1">
                <a:solidFill>
                  <a:schemeClr val="bg1"/>
                </a:solidFill>
                <a:latin typeface="Houschka Pro Light" panose="02000503030000020003" pitchFamily="2" charset="0"/>
              </a:rPr>
              <a:t>(</a:t>
            </a:r>
            <a:r>
              <a:rPr lang="en-US" sz="1800" b="1" cap="all">
                <a:solidFill>
                  <a:schemeClr val="bg1"/>
                </a:solidFill>
                <a:latin typeface="Houschka Pro Light" panose="02000503030000020003" pitchFamily="2" charset="0"/>
              </a:rPr>
              <a:t>Fl</a:t>
            </a:r>
            <a:r>
              <a:rPr lang="en-US" sz="1800" b="1" cap="all" baseline="30000">
                <a:solidFill>
                  <a:schemeClr val="bg1"/>
                </a:solidFill>
                <a:latin typeface="Houschka Pro Light" panose="02000503030000020003" pitchFamily="2" charset="0"/>
              </a:rPr>
              <a:t>-</a:t>
            </a:r>
            <a:r>
              <a:rPr lang="en-US" sz="1800" b="1" cap="all">
                <a:solidFill>
                  <a:schemeClr val="bg1"/>
                </a:solidFill>
                <a:latin typeface="Houschka Pro Light" panose="02000503030000020003" pitchFamily="2" charset="0"/>
              </a:rPr>
              <a:t>, Ca</a:t>
            </a:r>
            <a:r>
              <a:rPr lang="en-US" sz="1800" b="1" cap="all" baseline="30000">
                <a:solidFill>
                  <a:schemeClr val="bg1"/>
                </a:solidFill>
                <a:latin typeface="Houschka Pro Light" panose="02000503030000020003" pitchFamily="2" charset="0"/>
              </a:rPr>
              <a:t>2+</a:t>
            </a:r>
            <a:r>
              <a:rPr lang="en-US" sz="1800" b="1" cap="all">
                <a:solidFill>
                  <a:schemeClr val="bg1"/>
                </a:solidFill>
                <a:latin typeface="Houschka Pro Light" panose="02000503030000020003" pitchFamily="2" charset="0"/>
              </a:rPr>
              <a:t>, PO</a:t>
            </a:r>
            <a:r>
              <a:rPr lang="en-US" b="1" cap="all" baseline="-25000">
                <a:solidFill>
                  <a:schemeClr val="bg1"/>
                </a:solidFill>
                <a:latin typeface="Houschka Pro Light" panose="02000503030000020003" pitchFamily="2" charset="0"/>
              </a:rPr>
              <a:t>4</a:t>
            </a:r>
            <a:r>
              <a:rPr lang="en-US" sz="1800" b="1" cap="all" baseline="30000">
                <a:solidFill>
                  <a:schemeClr val="bg1"/>
                </a:solidFill>
                <a:latin typeface="Houschka Pro Light" panose="02000503030000020003" pitchFamily="2" charset="0"/>
              </a:rPr>
              <a:t>3-</a:t>
            </a:r>
            <a:r>
              <a:rPr lang="en-US" sz="1800" b="1" cap="all">
                <a:solidFill>
                  <a:schemeClr val="bg1"/>
                </a:solidFill>
                <a:latin typeface="Houschka Pro Light" panose="02000503030000020003" pitchFamily="2" charset="0"/>
              </a:rPr>
              <a:t>)</a:t>
            </a:r>
            <a:endParaRPr lang="en-US">
              <a:solidFill>
                <a:schemeClr val="bg1"/>
              </a:solidFill>
              <a:latin typeface="Houschka Pro Light" panose="02000503030000020003" pitchFamily="2" charset="0"/>
            </a:endParaRPr>
          </a:p>
          <a:p>
            <a:endParaRPr lang="en-US">
              <a:solidFill>
                <a:schemeClr val="bg1"/>
              </a:solidFill>
              <a:latin typeface="Houschka Pro Light" panose="02000503030000020003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2A57F7-99D0-C4F2-0941-D667C2016B06}"/>
              </a:ext>
            </a:extLst>
          </p:cNvPr>
          <p:cNvSpPr txBox="1"/>
          <p:nvPr/>
        </p:nvSpPr>
        <p:spPr>
          <a:xfrm>
            <a:off x="338483" y="2079537"/>
            <a:ext cx="2005985" cy="48013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b="1">
                <a:latin typeface="Houschka Pro Light" panose="02000503030000020003" pitchFamily="2" charset="0"/>
              </a:rPr>
              <a:t>Viscosity</a:t>
            </a:r>
          </a:p>
          <a:p>
            <a:endParaRPr lang="en-US">
              <a:latin typeface="Houschka Pro Light" panose="02000503030000020003" pitchFamily="2" charset="0"/>
            </a:endParaRPr>
          </a:p>
          <a:p>
            <a:endParaRPr lang="en-US" b="1">
              <a:latin typeface="Houschka Pro Light" panose="02000503030000020003" pitchFamily="2" charset="0"/>
            </a:endParaRPr>
          </a:p>
          <a:p>
            <a:r>
              <a:rPr lang="en-US" b="1">
                <a:latin typeface="Houschka Pro Light" panose="02000503030000020003" pitchFamily="2" charset="0"/>
              </a:rPr>
              <a:t>Great For</a:t>
            </a:r>
          </a:p>
          <a:p>
            <a:endParaRPr lang="en-US">
              <a:latin typeface="Houschka Pro Light" panose="02000503030000020003" pitchFamily="2" charset="0"/>
            </a:endParaRPr>
          </a:p>
          <a:p>
            <a:endParaRPr lang="en-US">
              <a:latin typeface="Houschka Pro Light" panose="02000503030000020003" pitchFamily="2" charset="0"/>
            </a:endParaRPr>
          </a:p>
          <a:p>
            <a:endParaRPr lang="en-US">
              <a:latin typeface="Houschka Pro Light" panose="02000503030000020003" pitchFamily="2" charset="0"/>
            </a:endParaRPr>
          </a:p>
          <a:p>
            <a:r>
              <a:rPr lang="en-US" b="1">
                <a:latin typeface="Houschka Pro Light" panose="02000503030000020003" pitchFamily="2" charset="0"/>
              </a:rPr>
              <a:t>Other Potential Uses</a:t>
            </a:r>
          </a:p>
          <a:p>
            <a:endParaRPr lang="en-US">
              <a:latin typeface="Houschka Pro Light" panose="02000503030000020003" pitchFamily="2" charset="0"/>
            </a:endParaRPr>
          </a:p>
          <a:p>
            <a:endParaRPr lang="en-US">
              <a:latin typeface="Houschka Pro Light" panose="02000503030000020003" pitchFamily="2" charset="0"/>
            </a:endParaRPr>
          </a:p>
          <a:p>
            <a:endParaRPr lang="en-US" b="1">
              <a:latin typeface="Houschka Pro Light" panose="02000503030000020003" pitchFamily="2" charset="0"/>
            </a:endParaRPr>
          </a:p>
          <a:p>
            <a:r>
              <a:rPr lang="en-US" b="1">
                <a:latin typeface="Houschka Pro Light" panose="02000503030000020003" pitchFamily="2" charset="0"/>
              </a:rPr>
              <a:t>Shade</a:t>
            </a:r>
            <a:endParaRPr lang="en-US">
              <a:latin typeface="Houschka Pro Light" panose="02000503030000020003" pitchFamily="2" charset="0"/>
            </a:endParaRPr>
          </a:p>
          <a:p>
            <a:endParaRPr lang="en-US">
              <a:latin typeface="Houschka Pro Light" panose="02000503030000020003" pitchFamily="2" charset="0"/>
            </a:endParaRPr>
          </a:p>
          <a:p>
            <a:endParaRPr lang="en-US" b="1">
              <a:latin typeface="Houschka Pro Light" panose="02000503030000020003" pitchFamily="2" charset="0"/>
            </a:endParaRPr>
          </a:p>
          <a:p>
            <a:r>
              <a:rPr lang="en-US" b="1" err="1">
                <a:latin typeface="Houschka Pro Light" panose="02000503030000020003" pitchFamily="2" charset="0"/>
              </a:rPr>
              <a:t>Automix</a:t>
            </a:r>
            <a:r>
              <a:rPr lang="en-US" b="1">
                <a:latin typeface="Houschka Pro Light" panose="02000503030000020003" pitchFamily="2" charset="0"/>
              </a:rPr>
              <a:t> Tip</a:t>
            </a:r>
          </a:p>
          <a:p>
            <a:endParaRPr lang="en-US">
              <a:latin typeface="Houschka Pro Light" panose="02000503030000020003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A45861-4A98-5FE9-8A56-9F88563D29B2}"/>
              </a:ext>
            </a:extLst>
          </p:cNvPr>
          <p:cNvSpPr txBox="1"/>
          <p:nvPr/>
        </p:nvSpPr>
        <p:spPr>
          <a:xfrm>
            <a:off x="2833727" y="2079537"/>
            <a:ext cx="3652262" cy="48013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b="1">
                <a:latin typeface="Houschka Pro Light" panose="02000503030000020003" pitchFamily="2" charset="0"/>
              </a:rPr>
              <a:t>Low: Self-Leveling</a:t>
            </a:r>
          </a:p>
          <a:p>
            <a:endParaRPr lang="en-US">
              <a:latin typeface="Houschka Pro Light" panose="02000503030000020003" pitchFamily="2" charset="0"/>
            </a:endParaRPr>
          </a:p>
          <a:p>
            <a:endParaRPr lang="en-US" b="1">
              <a:latin typeface="Houschka Pro Light" panose="02000503030000020003" pitchFamily="2" charset="0"/>
            </a:endParaRPr>
          </a:p>
          <a:p>
            <a:r>
              <a:rPr lang="en-US" b="1">
                <a:latin typeface="Houschka Pro Light" panose="02000503030000020003" pitchFamily="2" charset="0"/>
              </a:rPr>
              <a:t>Large</a:t>
            </a:r>
            <a:r>
              <a:rPr lang="en-US">
                <a:latin typeface="Houschka Pro Light" panose="02000503030000020003" pitchFamily="2" charset="0"/>
              </a:rPr>
              <a:t> </a:t>
            </a:r>
            <a:r>
              <a:rPr lang="en-US" b="1">
                <a:latin typeface="Houschka Pro Light" panose="02000503030000020003" pitchFamily="2" charset="0"/>
              </a:rPr>
              <a:t>Class I/II</a:t>
            </a:r>
          </a:p>
          <a:p>
            <a:endParaRPr lang="en-US">
              <a:latin typeface="Houschka Pro Light" panose="02000503030000020003" pitchFamily="2" charset="0"/>
            </a:endParaRPr>
          </a:p>
          <a:p>
            <a:endParaRPr lang="en-US">
              <a:latin typeface="Houschka Pro Light" panose="02000503030000020003" pitchFamily="2" charset="0"/>
            </a:endParaRPr>
          </a:p>
          <a:p>
            <a:endParaRPr lang="en-US">
              <a:latin typeface="Houschka Pro Light" panose="02000503030000020003" pitchFamily="2" charset="0"/>
            </a:endParaRPr>
          </a:p>
          <a:p>
            <a:r>
              <a:rPr lang="en-US" b="1">
                <a:latin typeface="Houschka Pro Light" panose="02000503030000020003" pitchFamily="2" charset="0"/>
              </a:rPr>
              <a:t>Liner/Base </a:t>
            </a:r>
          </a:p>
          <a:p>
            <a:r>
              <a:rPr lang="en-US">
                <a:latin typeface="Houschka Pro Light" panose="02000503030000020003" pitchFamily="2" charset="0"/>
              </a:rPr>
              <a:t>Endo Access Closure</a:t>
            </a:r>
          </a:p>
          <a:p>
            <a:endParaRPr lang="en-US">
              <a:latin typeface="Houschka Pro Light" panose="02000503030000020003" pitchFamily="2" charset="0"/>
            </a:endParaRPr>
          </a:p>
          <a:p>
            <a:endParaRPr lang="en-US">
              <a:latin typeface="Houschka Pro Light" panose="02000503030000020003" pitchFamily="2" charset="0"/>
            </a:endParaRPr>
          </a:p>
          <a:p>
            <a:r>
              <a:rPr lang="en-US" b="1">
                <a:latin typeface="Houschka Pro Light" panose="02000503030000020003" pitchFamily="2" charset="0"/>
              </a:rPr>
              <a:t>ShadeFusion™</a:t>
            </a:r>
          </a:p>
          <a:p>
            <a:r>
              <a:rPr lang="en-US" b="1">
                <a:latin typeface="Houschka Pro Light" panose="02000503030000020003" pitchFamily="2" charset="0"/>
              </a:rPr>
              <a:t>ShadeFusion™ KIDS</a:t>
            </a:r>
            <a:endParaRPr lang="en-US">
              <a:latin typeface="Houschka Pro Light" panose="02000503030000020003" pitchFamily="2" charset="0"/>
            </a:endParaRPr>
          </a:p>
          <a:p>
            <a:r>
              <a:rPr lang="en-US">
                <a:latin typeface="Houschka Pro Light" panose="02000503030000020003" pitchFamily="2" charset="0"/>
              </a:rPr>
              <a:t>+ Kids Opaque White</a:t>
            </a:r>
          </a:p>
          <a:p>
            <a:endParaRPr lang="en-US">
              <a:latin typeface="Houschka Pro Light" panose="02000503030000020003" pitchFamily="2" charset="0"/>
            </a:endParaRPr>
          </a:p>
          <a:p>
            <a:r>
              <a:rPr lang="en-US">
                <a:latin typeface="Houschka Pro Light" panose="02000503030000020003" pitchFamily="2" charset="0"/>
              </a:rPr>
              <a:t>19-gauge</a:t>
            </a:r>
          </a:p>
          <a:p>
            <a:endParaRPr lang="en-US">
              <a:latin typeface="Houschka Pro Light" panose="02000503030000020003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EED1D0-57FE-FA7E-1694-1C4EC1932B16}"/>
              </a:ext>
            </a:extLst>
          </p:cNvPr>
          <p:cNvSpPr txBox="1"/>
          <p:nvPr/>
        </p:nvSpPr>
        <p:spPr>
          <a:xfrm>
            <a:off x="6386822" y="2079537"/>
            <a:ext cx="2903849" cy="507831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b="1">
                <a:latin typeface="Houschka Pro Light" panose="02000503030000020003" pitchFamily="2" charset="0"/>
              </a:rPr>
              <a:t>High</a:t>
            </a:r>
            <a:r>
              <a:rPr lang="en-US">
                <a:latin typeface="Houschka Pro Light" panose="02000503030000020003" pitchFamily="2" charset="0"/>
              </a:rPr>
              <a:t>: </a:t>
            </a:r>
            <a:r>
              <a:rPr lang="en-US" b="1">
                <a:latin typeface="Houschka Pro Light" panose="02000503030000020003" pitchFamily="2" charset="0"/>
              </a:rPr>
              <a:t>Stacking</a:t>
            </a:r>
          </a:p>
          <a:p>
            <a:endParaRPr lang="en-US">
              <a:latin typeface="Houschka Pro Light" panose="02000503030000020003" pitchFamily="2" charset="0"/>
            </a:endParaRPr>
          </a:p>
          <a:p>
            <a:endParaRPr lang="en-US" b="1">
              <a:latin typeface="Houschka Pro Light" panose="02000503030000020003" pitchFamily="2" charset="0"/>
            </a:endParaRPr>
          </a:p>
          <a:p>
            <a:r>
              <a:rPr lang="en-US" b="1">
                <a:latin typeface="Houschka Pro Light" panose="02000503030000020003" pitchFamily="2" charset="0"/>
              </a:rPr>
              <a:t>Restore</a:t>
            </a:r>
            <a:r>
              <a:rPr lang="en-US">
                <a:latin typeface="Houschka Pro Light" panose="02000503030000020003" pitchFamily="2" charset="0"/>
              </a:rPr>
              <a:t> &amp; </a:t>
            </a:r>
            <a:r>
              <a:rPr lang="en-US" b="1">
                <a:latin typeface="Houschka Pro Light" panose="02000503030000020003" pitchFamily="2" charset="0"/>
              </a:rPr>
              <a:t>Repair</a:t>
            </a:r>
            <a:r>
              <a:rPr lang="en-US">
                <a:latin typeface="Houschka Pro Light" panose="02000503030000020003" pitchFamily="2" charset="0"/>
              </a:rPr>
              <a:t> – </a:t>
            </a:r>
          </a:p>
          <a:p>
            <a:r>
              <a:rPr lang="en-US" b="1">
                <a:latin typeface="Houschka Pro Light" panose="02000503030000020003" pitchFamily="2" charset="0"/>
              </a:rPr>
              <a:t>Class V, Core Buildup, </a:t>
            </a:r>
            <a:r>
              <a:rPr lang="en-US">
                <a:latin typeface="Houschka Pro Light" panose="02000503030000020003" pitchFamily="2" charset="0"/>
              </a:rPr>
              <a:t>Class I/II, III</a:t>
            </a:r>
          </a:p>
          <a:p>
            <a:endParaRPr lang="en-US" b="1">
              <a:latin typeface="Houschka Pro Light" panose="02000503030000020003" pitchFamily="2" charset="0"/>
            </a:endParaRPr>
          </a:p>
          <a:p>
            <a:r>
              <a:rPr lang="en-US">
                <a:latin typeface="Houschka Pro Light" panose="02000503030000020003" pitchFamily="2" charset="0"/>
              </a:rPr>
              <a:t>Deep Margin </a:t>
            </a:r>
            <a:r>
              <a:rPr lang="en-US" b="1">
                <a:latin typeface="Houschka Pro Light" panose="02000503030000020003" pitchFamily="2" charset="0"/>
              </a:rPr>
              <a:t>Elevation</a:t>
            </a:r>
          </a:p>
          <a:p>
            <a:endParaRPr lang="en-US">
              <a:latin typeface="Houschka Pro Light" panose="02000503030000020003" pitchFamily="2" charset="0"/>
            </a:endParaRPr>
          </a:p>
          <a:p>
            <a:endParaRPr lang="en-US" b="1">
              <a:latin typeface="Houschka Pro Light" panose="02000503030000020003" pitchFamily="2" charset="0"/>
            </a:endParaRPr>
          </a:p>
          <a:p>
            <a:endParaRPr lang="en-US" b="1">
              <a:latin typeface="Houschka Pro Light" panose="02000503030000020003" pitchFamily="2" charset="0"/>
            </a:endParaRPr>
          </a:p>
          <a:p>
            <a:r>
              <a:rPr lang="en-US" b="1">
                <a:latin typeface="Houschka Pro Light" panose="02000503030000020003" pitchFamily="2" charset="0"/>
              </a:rPr>
              <a:t>A1 - A3.5</a:t>
            </a:r>
            <a:r>
              <a:rPr lang="en-US">
                <a:latin typeface="Houschka Pro Light" panose="02000503030000020003" pitchFamily="2" charset="0"/>
              </a:rPr>
              <a:t> </a:t>
            </a:r>
          </a:p>
          <a:p>
            <a:r>
              <a:rPr lang="en-US">
                <a:latin typeface="Houschka Pro Light" panose="02000503030000020003" pitchFamily="2" charset="0"/>
              </a:rPr>
              <a:t>+ Kids Opaque White</a:t>
            </a:r>
          </a:p>
          <a:p>
            <a:endParaRPr lang="en-US">
              <a:latin typeface="Houschka Pro Light" panose="02000503030000020003" pitchFamily="2" charset="0"/>
            </a:endParaRPr>
          </a:p>
          <a:p>
            <a:endParaRPr lang="en-US">
              <a:latin typeface="Houschka Pro Light" panose="02000503030000020003" pitchFamily="2" charset="0"/>
            </a:endParaRPr>
          </a:p>
          <a:p>
            <a:r>
              <a:rPr lang="en-US">
                <a:latin typeface="Houschka Pro Light" panose="02000503030000020003" pitchFamily="2" charset="0"/>
              </a:rPr>
              <a:t>20-gauge</a:t>
            </a:r>
          </a:p>
          <a:p>
            <a:endParaRPr lang="en-US">
              <a:latin typeface="Houschka Pro Light" panose="02000503030000020003" pitchFamily="2" charset="0"/>
            </a:endParaRPr>
          </a:p>
          <a:p>
            <a:endParaRPr lang="en-US">
              <a:latin typeface="Houschka Pro Light" panose="02000503030000020003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B72F30-1C93-6380-DC81-82D213529C4D}"/>
              </a:ext>
            </a:extLst>
          </p:cNvPr>
          <p:cNvSpPr txBox="1"/>
          <p:nvPr/>
        </p:nvSpPr>
        <p:spPr>
          <a:xfrm>
            <a:off x="2832412" y="1582671"/>
            <a:ext cx="2146293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u="sng">
                <a:latin typeface="Houschka Pro Light" panose="02000503030000020003" pitchFamily="2" charset="0"/>
              </a:rPr>
              <a:t>BULK FLOW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B2D1B3-B525-B54C-CF0B-713118C67D36}"/>
              </a:ext>
            </a:extLst>
          </p:cNvPr>
          <p:cNvSpPr txBox="1"/>
          <p:nvPr/>
        </p:nvSpPr>
        <p:spPr>
          <a:xfrm>
            <a:off x="6392223" y="1570589"/>
            <a:ext cx="2146293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u="sng">
                <a:latin typeface="Houschka Pro Light" panose="02000503030000020003" pitchFamily="2" charset="0"/>
              </a:rPr>
              <a:t>RESTORATIVE</a:t>
            </a:r>
          </a:p>
        </p:txBody>
      </p:sp>
      <p:pic>
        <p:nvPicPr>
          <p:cNvPr id="42" name="Picture 41" descr="A white glue object with a red and white tube&#10;&#10;Description automatically generated">
            <a:extLst>
              <a:ext uri="{FF2B5EF4-FFF2-40B4-BE49-F238E27FC236}">
                <a16:creationId xmlns:a16="http://schemas.microsoft.com/office/drawing/2014/main" id="{8ACEB055-841A-49BF-5CF5-81CC81E74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70" y="111600"/>
            <a:ext cx="2588058" cy="1565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2C0F41-2D4F-8EFA-2C82-817BBFB8C13B}"/>
              </a:ext>
            </a:extLst>
          </p:cNvPr>
          <p:cNvSpPr txBox="1"/>
          <p:nvPr/>
        </p:nvSpPr>
        <p:spPr>
          <a:xfrm>
            <a:off x="-7891" y="6581001"/>
            <a:ext cx="12215672" cy="287665"/>
          </a:xfrm>
          <a:prstGeom prst="rect">
            <a:avLst/>
          </a:prstGeom>
          <a:solidFill>
            <a:srgbClr val="DE711E"/>
          </a:solidFill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Houschka Pro Light" panose="02000503030000020003" pitchFamily="2" charset="0"/>
              </a:rPr>
              <a:t>Restorative Comparison</a:t>
            </a:r>
          </a:p>
        </p:txBody>
      </p:sp>
    </p:spTree>
    <p:extLst>
      <p:ext uri="{BB962C8B-B14F-4D97-AF65-F5344CB8AC3E}">
        <p14:creationId xmlns:p14="http://schemas.microsoft.com/office/powerpoint/2010/main" val="427529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16" grpId="0"/>
      <p:bldP spid="18" grpId="0"/>
      <p:bldP spid="27" grpId="0"/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0E42D-2F65-8811-BC23-8E0CB6A5C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ouschka Pro Medium" panose="02000603000000020003" pitchFamily="2" charset="77"/>
              </a:rPr>
              <a:t>Definitions, References &amp; Citations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A849C-5EE8-E171-DB1F-82A706923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>
                <a:effectLst/>
                <a:latin typeface="Houschka Pro Light" panose="02000503030000020003" pitchFamily="2" charset="0"/>
              </a:rPr>
              <a:t>*The remineralization process is a natural repair mechanism to restore the minerals again, in ionic forms, to the hydroxyapatite (HAP) crystal lattice. (Arifa, M. K., Ephraim, R., &amp; Rajamani, T. (2019). Recent advances in dental hard tissue remineralization: a review of literature. International journal of clinical pediatric dentistry, 12(2), 139.)</a:t>
            </a:r>
            <a:endParaRPr lang="en-US">
              <a:latin typeface="Houschka Pro Light" panose="02000503030000020003" pitchFamily="2" charset="0"/>
            </a:endParaRPr>
          </a:p>
          <a:p>
            <a:pPr rtl="0"/>
            <a:endParaRPr lang="en-US">
              <a:effectLst/>
              <a:latin typeface="Houschka Pro Light" panose="02000503030000020003" pitchFamily="2" charset="0"/>
            </a:endParaRPr>
          </a:p>
          <a:p>
            <a:pPr rtl="0"/>
            <a:r>
              <a:rPr lang="en-US">
                <a:effectLst/>
                <a:latin typeface="Houschka Pro Light" panose="02000503030000020003" pitchFamily="2" charset="0"/>
              </a:rPr>
              <a:t>*Apatite crystal formations, unique to bioactive treatment products like ACTIVA™ BioACTIVE Bulk Flow, physically seal the material-tooth interface, protecting against microleakage, the leading cause of secondary caries and recurrent decay."</a:t>
            </a:r>
          </a:p>
          <a:p>
            <a:endParaRPr lang="en-US">
              <a:latin typeface="Houschka Pro Light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9886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4E537C40-BF8F-1C19-79E7-267899F61F00}"/>
              </a:ext>
            </a:extLst>
          </p:cNvPr>
          <p:cNvSpPr/>
          <p:nvPr/>
        </p:nvSpPr>
        <p:spPr>
          <a:xfrm>
            <a:off x="1049036" y="-11200"/>
            <a:ext cx="4192890" cy="1060236"/>
          </a:xfrm>
          <a:prstGeom prst="rect">
            <a:avLst/>
          </a:prstGeom>
          <a:solidFill>
            <a:srgbClr val="3B5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ouschka Pro Light" panose="02000503030000020003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59DE1-E504-FE91-C924-C5389FEFB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142" y="-139780"/>
            <a:ext cx="4921079" cy="1325563"/>
          </a:xfrm>
        </p:spPr>
        <p:txBody>
          <a:bodyPr>
            <a:noAutofit/>
          </a:bodyPr>
          <a:lstStyle/>
          <a:p>
            <a:pPr algn="ctr"/>
            <a:br>
              <a:rPr lang="en-US" sz="3200" b="1">
                <a:solidFill>
                  <a:schemeClr val="bg1"/>
                </a:solidFill>
                <a:latin typeface="Houschka Pro Light" panose="02000503030000020003" pitchFamily="2" charset="0"/>
              </a:rPr>
            </a:br>
            <a:r>
              <a:rPr lang="en-US" sz="2800" b="1">
                <a:solidFill>
                  <a:schemeClr val="bg1"/>
                </a:solidFill>
                <a:latin typeface="Houschka Pro Light" panose="02000503030000020003" pitchFamily="2" charset="0"/>
              </a:rPr>
              <a:t>THE ACTIVA BioACTIVE</a:t>
            </a:r>
            <a:br>
              <a:rPr lang="en-US" sz="2800" b="1">
                <a:solidFill>
                  <a:schemeClr val="bg1"/>
                </a:solidFill>
                <a:latin typeface="Houschka Pro Light" panose="02000503030000020003" pitchFamily="2" charset="0"/>
              </a:rPr>
            </a:br>
            <a:r>
              <a:rPr lang="en-US" sz="2800" b="1">
                <a:solidFill>
                  <a:schemeClr val="bg1"/>
                </a:solidFill>
                <a:latin typeface="Houschka Pro Light" panose="02000503030000020003" pitchFamily="2" charset="0"/>
              </a:rPr>
              <a:t>PATIENT TREATMENT</a:t>
            </a:r>
            <a:br>
              <a:rPr lang="en-US" sz="3200">
                <a:solidFill>
                  <a:schemeClr val="bg1"/>
                </a:solidFill>
                <a:latin typeface="Houschka Pro Light" panose="02000503030000020003" pitchFamily="2" charset="0"/>
              </a:rPr>
            </a:br>
            <a:endParaRPr lang="en-US" sz="3200">
              <a:solidFill>
                <a:schemeClr val="bg1"/>
              </a:solidFill>
              <a:latin typeface="Houschka Pro DemiBold" panose="02000503000000020003" pitchFamily="2" charset="0"/>
            </a:endParaRPr>
          </a:p>
        </p:txBody>
      </p:sp>
      <p:pic>
        <p:nvPicPr>
          <p:cNvPr id="33" name="Picture 32" descr="A blue and yellow liquid with a bright light coming out of it&#10;&#10;Description automatically generated">
            <a:extLst>
              <a:ext uri="{FF2B5EF4-FFF2-40B4-BE49-F238E27FC236}">
                <a16:creationId xmlns:a16="http://schemas.microsoft.com/office/drawing/2014/main" id="{406EAE1D-B7F1-B12C-A161-6FE52A9F15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446" b="70996" l="6036" r="89886">
                        <a14:foregroundMark x1="49103" y1="29130" x2="49103" y2="29130"/>
                        <a14:foregroundMark x1="53507" y1="27491" x2="53507" y2="27491"/>
                        <a14:foregroundMark x1="6036" y1="37453" x2="6036" y2="37453"/>
                        <a14:foregroundMark x1="48450" y1="31400" x2="48450" y2="31400"/>
                        <a14:foregroundMark x1="54160" y1="30769" x2="54160" y2="30769"/>
                        <a14:foregroundMark x1="70636" y1="24716" x2="70636" y2="24716"/>
                        <a14:foregroundMark x1="67047" y1="25221" x2="67047" y2="25221"/>
                        <a14:foregroundMark x1="69984" y1="24716" x2="69984" y2="24716"/>
                        <a14:foregroundMark x1="71452" y1="25221" x2="71452" y2="25221"/>
                        <a14:foregroundMark x1="68515" y1="25221" x2="68515" y2="25221"/>
                        <a14:foregroundMark x1="71452" y1="23834" x2="71452" y2="23834"/>
                        <a14:foregroundMark x1="68679" y1="23581" x2="68679" y2="23581"/>
                        <a14:foregroundMark x1="78793" y1="51702" x2="78793" y2="51702"/>
                        <a14:foregroundMark x1="88907" y1="59269" x2="88907" y2="59269"/>
                        <a14:foregroundMark x1="88581" y1="59269" x2="88581" y2="59269"/>
                        <a14:foregroundMark x1="89560" y1="60025" x2="89560" y2="60025"/>
                        <a14:foregroundMark x1="72757" y1="51450" x2="72757" y2="51450"/>
                        <a14:foregroundMark x1="71778" y1="51198" x2="71778" y2="51198"/>
                        <a14:foregroundMark x1="71452" y1="51450" x2="71452" y2="51450"/>
                        <a14:foregroundMark x1="72757" y1="51198" x2="72757" y2="511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09" b="22831"/>
          <a:stretch/>
        </p:blipFill>
        <p:spPr>
          <a:xfrm>
            <a:off x="379404" y="1806030"/>
            <a:ext cx="1091975" cy="8583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3FE389-C616-A292-DB1E-A8E71B4E31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713" t="59065" r="5085" b="4456"/>
          <a:stretch/>
        </p:blipFill>
        <p:spPr>
          <a:xfrm>
            <a:off x="8130365" y="241060"/>
            <a:ext cx="1683730" cy="379525"/>
          </a:xfrm>
          <a:prstGeom prst="rect">
            <a:avLst/>
          </a:prstGeom>
        </p:spPr>
      </p:pic>
      <p:pic>
        <p:nvPicPr>
          <p:cNvPr id="7" name="Picture 6" descr="A black background with orange text&#10;&#10;Description automatically generated">
            <a:extLst>
              <a:ext uri="{FF2B5EF4-FFF2-40B4-BE49-F238E27FC236}">
                <a16:creationId xmlns:a16="http://schemas.microsoft.com/office/drawing/2014/main" id="{82F85104-59DA-C16F-FFAC-0C1F9F4BF3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061" y="-87595"/>
            <a:ext cx="3962033" cy="1199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4FC886-EA91-0839-72B1-1B3B3122B795}"/>
              </a:ext>
            </a:extLst>
          </p:cNvPr>
          <p:cNvSpPr txBox="1"/>
          <p:nvPr/>
        </p:nvSpPr>
        <p:spPr>
          <a:xfrm>
            <a:off x="9893954" y="255261"/>
            <a:ext cx="219844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50">
                <a:latin typeface="Houschka Pro Light" panose="02000503030000020003" pitchFamily="2" charset="0"/>
              </a:rPr>
              <a:t>Natural </a:t>
            </a:r>
            <a:r>
              <a:rPr lang="en-US" sz="1250" b="1">
                <a:latin typeface="Houschka Pro Light" panose="02000503030000020003" pitchFamily="2" charset="0"/>
              </a:rPr>
              <a:t>Remineralization*</a:t>
            </a:r>
            <a:r>
              <a:rPr lang="en-US" sz="1250">
                <a:latin typeface="Houschka Pro Light" panose="02000503030000020003" pitchFamily="2" charset="0"/>
              </a:rPr>
              <a:t> Support</a:t>
            </a:r>
          </a:p>
          <a:p>
            <a:r>
              <a:rPr lang="en-US" sz="1250" b="1">
                <a:latin typeface="Houschka Pro Light" panose="02000503030000020003" pitchFamily="2" charset="0"/>
              </a:rPr>
              <a:t>	 Protection*    </a:t>
            </a:r>
            <a:r>
              <a:rPr lang="en-US" sz="1250">
                <a:latin typeface="Houschka Pro Light" panose="02000503030000020003" pitchFamily="2" charset="0"/>
              </a:rPr>
              <a:t>against </a:t>
            </a:r>
            <a:r>
              <a:rPr lang="en-US" sz="1250" b="1">
                <a:latin typeface="Houschka Pro Light" panose="02000503030000020003" pitchFamily="2" charset="0"/>
              </a:rPr>
              <a:t>Secondary Caries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F691A5-F9E3-1F80-59DE-94557CC501AB}"/>
              </a:ext>
            </a:extLst>
          </p:cNvPr>
          <p:cNvCxnSpPr>
            <a:cxnSpLocks/>
          </p:cNvCxnSpPr>
          <p:nvPr/>
        </p:nvCxnSpPr>
        <p:spPr>
          <a:xfrm flipH="1">
            <a:off x="10608875" y="661882"/>
            <a:ext cx="340028" cy="0"/>
          </a:xfrm>
          <a:prstGeom prst="line">
            <a:avLst/>
          </a:prstGeom>
          <a:ln w="6350">
            <a:solidFill>
              <a:srgbClr val="DE7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F5AB24F-EB01-C380-1201-164EF1F7531B}"/>
              </a:ext>
            </a:extLst>
          </p:cNvPr>
          <p:cNvCxnSpPr>
            <a:cxnSpLocks/>
          </p:cNvCxnSpPr>
          <p:nvPr/>
        </p:nvCxnSpPr>
        <p:spPr>
          <a:xfrm>
            <a:off x="10770010" y="531207"/>
            <a:ext cx="0" cy="261350"/>
          </a:xfrm>
          <a:prstGeom prst="line">
            <a:avLst/>
          </a:prstGeom>
          <a:ln w="6350">
            <a:solidFill>
              <a:srgbClr val="DE7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F1F1B4F-1CC4-9175-1082-5E6742621C13}"/>
              </a:ext>
            </a:extLst>
          </p:cNvPr>
          <p:cNvSpPr/>
          <p:nvPr/>
        </p:nvSpPr>
        <p:spPr>
          <a:xfrm>
            <a:off x="0" y="1254219"/>
            <a:ext cx="12192001" cy="427898"/>
          </a:xfrm>
          <a:prstGeom prst="rect">
            <a:avLst/>
          </a:prstGeom>
          <a:solidFill>
            <a:srgbClr val="3B5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000" b="1" i="0">
                <a:solidFill>
                  <a:schemeClr val="bg1"/>
                </a:solidFill>
                <a:latin typeface="Houschka Pro Light" panose="02000503030000020003" pitchFamily="2" charset="0"/>
              </a:rPr>
              <a:t>Large Class II Restoration</a:t>
            </a:r>
          </a:p>
        </p:txBody>
      </p:sp>
      <p:sp>
        <p:nvSpPr>
          <p:cNvPr id="15" name="Content Placeholder 48">
            <a:extLst>
              <a:ext uri="{FF2B5EF4-FFF2-40B4-BE49-F238E27FC236}">
                <a16:creationId xmlns:a16="http://schemas.microsoft.com/office/drawing/2014/main" id="{E1DA31CC-B95C-A95A-D50D-DB089EFFDC69}"/>
              </a:ext>
            </a:extLst>
          </p:cNvPr>
          <p:cNvSpPr txBox="1">
            <a:spLocks/>
          </p:cNvSpPr>
          <p:nvPr/>
        </p:nvSpPr>
        <p:spPr>
          <a:xfrm>
            <a:off x="1654052" y="1683157"/>
            <a:ext cx="10334748" cy="715646"/>
          </a:xfrm>
          <a:prstGeom prst="rect">
            <a:avLst/>
          </a:prstGeom>
          <a:noFill/>
        </p:spPr>
        <p:txBody>
          <a:bodyPr vert="horz" lIns="121920" tIns="121920" rIns="121920" bIns="121920" rtlCol="0" anchor="t">
            <a:noAutofit/>
          </a:bodyPr>
          <a:lstStyle>
            <a:lvl1pPr marL="171450" indent="-17145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+"/>
              <a:defRPr sz="11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71450" indent="-17145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+"/>
              <a:defRPr sz="11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71450" indent="-17145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+"/>
              <a:defRPr sz="11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71450" indent="-17145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+"/>
              <a:defRPr sz="11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71450" indent="-17145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+"/>
              <a:defRPr sz="11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i="0">
                <a:solidFill>
                  <a:schemeClr val="tx1"/>
                </a:solidFill>
                <a:latin typeface="Houschka Pro Light" panose="02000503030000020003" pitchFamily="2" charset="0"/>
              </a:rPr>
              <a:t>Case 1: </a:t>
            </a:r>
            <a:r>
              <a:rPr lang="en-US" sz="1400" i="0">
                <a:solidFill>
                  <a:schemeClr val="tx1"/>
                </a:solidFill>
                <a:latin typeface="Houschka Pro Light" panose="02000503030000020003" pitchFamily="2" charset="0"/>
              </a:rPr>
              <a:t>Male patient presents with secondary decay underneath tooth #18 (tooth #19 remained viable). #18 is prepared for Class II (MO) restoration and etched with Etch-Rite™. A universal bonding agent is applied and cured, followed by one step bulk fill placement and final cure with ACTIVA BioACTIVE Bulk Flow. </a:t>
            </a:r>
            <a:r>
              <a:rPr lang="en-US" sz="1400">
                <a:solidFill>
                  <a:schemeClr val="tx1"/>
                </a:solidFill>
                <a:latin typeface="Houschka Pro Light" panose="02000503030000020003" pitchFamily="2" charset="0"/>
              </a:rPr>
              <a:t>Case courtesy Dr. Les Rykiss</a:t>
            </a:r>
            <a:endParaRPr lang="en-US" sz="1400" i="0">
              <a:solidFill>
                <a:schemeClr val="tx1"/>
              </a:solidFill>
              <a:latin typeface="Houschka Pro Light" panose="02000503030000020003" pitchFamily="2" charset="0"/>
            </a:endParaRPr>
          </a:p>
          <a:p>
            <a:pPr marL="0" indent="0">
              <a:buNone/>
            </a:pPr>
            <a:r>
              <a:rPr lang="en-US" sz="1400" b="1" i="0">
                <a:solidFill>
                  <a:schemeClr val="tx1"/>
                </a:solidFill>
                <a:latin typeface="Houschka Pro Light" panose="02000503030000020003" pitchFamily="2" charset="0"/>
              </a:rPr>
              <a:t>Note contrasting difference in aesthetics between restored #18 and remaining #19 after final contour and finishing.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B4664B-234D-3767-9537-3C04055A2804}"/>
              </a:ext>
            </a:extLst>
          </p:cNvPr>
          <p:cNvSpPr txBox="1"/>
          <p:nvPr/>
        </p:nvSpPr>
        <p:spPr>
          <a:xfrm>
            <a:off x="-7891" y="6581001"/>
            <a:ext cx="12215672" cy="287665"/>
          </a:xfrm>
          <a:prstGeom prst="rect">
            <a:avLst/>
          </a:prstGeom>
          <a:solidFill>
            <a:srgbClr val="DE711E"/>
          </a:solidFill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Houschka Pro Light" panose="02000503030000020003" pitchFamily="2" charset="0"/>
              </a:rPr>
              <a:t>Cases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744D92-F7CB-37EA-EC0C-A3C3C880AD40}"/>
              </a:ext>
            </a:extLst>
          </p:cNvPr>
          <p:cNvSpPr txBox="1"/>
          <p:nvPr/>
        </p:nvSpPr>
        <p:spPr>
          <a:xfrm>
            <a:off x="800090" y="2901620"/>
            <a:ext cx="2003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Houschka Pro Light" panose="02000503030000020003" pitchFamily="2" charset="0"/>
              </a:rPr>
              <a:t>Presentation</a:t>
            </a:r>
          </a:p>
        </p:txBody>
      </p:sp>
      <p:pic>
        <p:nvPicPr>
          <p:cNvPr id="16" name="Picture 15" descr="A blue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FE801DD3-51CC-7312-DFAF-E60DBF3F99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49035" cy="1049035"/>
          </a:xfrm>
          <a:prstGeom prst="rect">
            <a:avLst/>
          </a:prstGeom>
        </p:spPr>
      </p:pic>
      <p:pic>
        <p:nvPicPr>
          <p:cNvPr id="23" name="Picture 22" descr="Close-up of a dental prosthesis&#10;&#10;Description automatically generated">
            <a:extLst>
              <a:ext uri="{FF2B5EF4-FFF2-40B4-BE49-F238E27FC236}">
                <a16:creationId xmlns:a16="http://schemas.microsoft.com/office/drawing/2014/main" id="{17441C56-BACE-AD2A-49E0-8EF7C4261F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8" t="19607" r="30846" b="13367"/>
          <a:stretch/>
        </p:blipFill>
        <p:spPr>
          <a:xfrm rot="5400000">
            <a:off x="1059645" y="3101450"/>
            <a:ext cx="1357695" cy="170771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69AA0A7-D75C-4F95-2A29-EA5825AF06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3699" y="3274272"/>
            <a:ext cx="1707711" cy="1359880"/>
          </a:xfrm>
          <a:prstGeom prst="rect">
            <a:avLst/>
          </a:prstGeom>
        </p:spPr>
      </p:pic>
      <p:pic>
        <p:nvPicPr>
          <p:cNvPr id="34" name="Picture 33" descr="A close-up of a dental equipment&#10;&#10;Description automatically generated">
            <a:extLst>
              <a:ext uri="{FF2B5EF4-FFF2-40B4-BE49-F238E27FC236}">
                <a16:creationId xmlns:a16="http://schemas.microsoft.com/office/drawing/2014/main" id="{8D533971-8D7C-F346-1EAD-B12FF5730F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78" t="36976" r="14018" b="14363"/>
          <a:stretch/>
        </p:blipFill>
        <p:spPr>
          <a:xfrm>
            <a:off x="7304525" y="3276457"/>
            <a:ext cx="1707711" cy="1357695"/>
          </a:xfrm>
          <a:prstGeom prst="rect">
            <a:avLst/>
          </a:prstGeom>
        </p:spPr>
      </p:pic>
      <p:pic>
        <p:nvPicPr>
          <p:cNvPr id="37" name="Picture 36" descr="A close-up of a dentist's teeth&#10;&#10;Description automatically generated">
            <a:extLst>
              <a:ext uri="{FF2B5EF4-FFF2-40B4-BE49-F238E27FC236}">
                <a16:creationId xmlns:a16="http://schemas.microsoft.com/office/drawing/2014/main" id="{69BB592D-DBB4-BD35-7F3C-460ED7DE7A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5" t="21361" r="31537" b="35715"/>
          <a:stretch/>
        </p:blipFill>
        <p:spPr>
          <a:xfrm rot="10800000">
            <a:off x="9491863" y="3269102"/>
            <a:ext cx="1707712" cy="1365050"/>
          </a:xfrm>
          <a:prstGeom prst="rect">
            <a:avLst/>
          </a:prstGeom>
        </p:spPr>
      </p:pic>
      <p:pic>
        <p:nvPicPr>
          <p:cNvPr id="40" name="Picture 39" descr="Close-up of a dental drill&#10;&#10;Description automatically generated">
            <a:extLst>
              <a:ext uri="{FF2B5EF4-FFF2-40B4-BE49-F238E27FC236}">
                <a16:creationId xmlns:a16="http://schemas.microsoft.com/office/drawing/2014/main" id="{9BB44118-5ECB-FAF0-E2FD-98447B8A9E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7" t="26396" r="28102" b="14571"/>
          <a:stretch/>
        </p:blipFill>
        <p:spPr>
          <a:xfrm rot="10800000">
            <a:off x="884637" y="5064910"/>
            <a:ext cx="1707712" cy="1357695"/>
          </a:xfrm>
          <a:prstGeom prst="rect">
            <a:avLst/>
          </a:prstGeom>
        </p:spPr>
      </p:pic>
      <p:pic>
        <p:nvPicPr>
          <p:cNvPr id="42" name="Picture 41" descr="Close-up of a dentist working on a dental implant&#10;&#10;Description automatically generated">
            <a:extLst>
              <a:ext uri="{FF2B5EF4-FFF2-40B4-BE49-F238E27FC236}">
                <a16:creationId xmlns:a16="http://schemas.microsoft.com/office/drawing/2014/main" id="{E49D1BE5-291C-31BB-C168-338A4BF151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9" t="32048" r="21538" b="16317"/>
          <a:stretch/>
        </p:blipFill>
        <p:spPr>
          <a:xfrm>
            <a:off x="3005781" y="5062179"/>
            <a:ext cx="1755629" cy="1357695"/>
          </a:xfrm>
          <a:prstGeom prst="rect">
            <a:avLst/>
          </a:prstGeom>
        </p:spPr>
      </p:pic>
      <p:pic>
        <p:nvPicPr>
          <p:cNvPr id="44" name="Picture 43" descr="A close-up of a dentist's hand holding a drill&#10;&#10;Description automatically generated">
            <a:extLst>
              <a:ext uri="{FF2B5EF4-FFF2-40B4-BE49-F238E27FC236}">
                <a16:creationId xmlns:a16="http://schemas.microsoft.com/office/drawing/2014/main" id="{F1772BF6-AACF-5199-FA08-1F1385014C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5" t="18873" r="19447" b="26516"/>
          <a:stretch/>
        </p:blipFill>
        <p:spPr>
          <a:xfrm>
            <a:off x="5245089" y="5049940"/>
            <a:ext cx="1755629" cy="135769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4315D335-5E53-2BB2-68A3-20F808065847}"/>
              </a:ext>
            </a:extLst>
          </p:cNvPr>
          <p:cNvSpPr txBox="1"/>
          <p:nvPr/>
        </p:nvSpPr>
        <p:spPr>
          <a:xfrm>
            <a:off x="3005781" y="2928157"/>
            <a:ext cx="2003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Houschka Pro Light" panose="02000503030000020003" pitchFamily="2" charset="0"/>
              </a:rPr>
              <a:t>Class II prep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60B1765-115E-1F1B-FCE2-33E0F07BEC40}"/>
              </a:ext>
            </a:extLst>
          </p:cNvPr>
          <p:cNvSpPr txBox="1"/>
          <p:nvPr/>
        </p:nvSpPr>
        <p:spPr>
          <a:xfrm>
            <a:off x="5211472" y="2928271"/>
            <a:ext cx="2003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Houschka Pro Light" panose="02000503030000020003" pitchFamily="2" charset="0"/>
              </a:rPr>
              <a:t>Etch</a:t>
            </a:r>
          </a:p>
        </p:txBody>
      </p:sp>
      <p:pic>
        <p:nvPicPr>
          <p:cNvPr id="31" name="Picture 30" descr="A close-up of a broken tooth&#10;&#10;Description automatically generated">
            <a:extLst>
              <a:ext uri="{FF2B5EF4-FFF2-40B4-BE49-F238E27FC236}">
                <a16:creationId xmlns:a16="http://schemas.microsoft.com/office/drawing/2014/main" id="{B047BCF3-38E3-A79D-FED7-E8D11554583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6" t="56318" r="35484" b="3477"/>
          <a:stretch/>
        </p:blipFill>
        <p:spPr>
          <a:xfrm>
            <a:off x="5246518" y="3274272"/>
            <a:ext cx="1707711" cy="135988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E982F3FC-AC65-ADC0-527D-01A035688CC1}"/>
              </a:ext>
            </a:extLst>
          </p:cNvPr>
          <p:cNvSpPr txBox="1"/>
          <p:nvPr/>
        </p:nvSpPr>
        <p:spPr>
          <a:xfrm>
            <a:off x="7236743" y="2943241"/>
            <a:ext cx="2003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Houschka Pro Light" panose="02000503030000020003" pitchFamily="2" charset="0"/>
              </a:rPr>
              <a:t>Bond + Cure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12E1EA5-CE27-4498-F3E6-BD2E42294215}"/>
              </a:ext>
            </a:extLst>
          </p:cNvPr>
          <p:cNvSpPr txBox="1"/>
          <p:nvPr/>
        </p:nvSpPr>
        <p:spPr>
          <a:xfrm>
            <a:off x="9445979" y="2922540"/>
            <a:ext cx="2003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Houschka Pro Light" panose="02000503030000020003" pitchFamily="2" charset="0"/>
              </a:rPr>
              <a:t>1-Step Placement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71F62B4-7A0F-38FA-8505-1806C377262C}"/>
              </a:ext>
            </a:extLst>
          </p:cNvPr>
          <p:cNvSpPr txBox="1"/>
          <p:nvPr/>
        </p:nvSpPr>
        <p:spPr>
          <a:xfrm>
            <a:off x="808792" y="4712591"/>
            <a:ext cx="2003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Houschka Pro Light" panose="02000503030000020003" pitchFamily="2" charset="0"/>
              </a:rPr>
              <a:t>10 second cure</a:t>
            </a:r>
          </a:p>
        </p:txBody>
      </p:sp>
      <p:pic>
        <p:nvPicPr>
          <p:cNvPr id="56" name="Picture 55" descr="Close-up of a dental drill&#10;&#10;Description automatically generated">
            <a:extLst>
              <a:ext uri="{FF2B5EF4-FFF2-40B4-BE49-F238E27FC236}">
                <a16:creationId xmlns:a16="http://schemas.microsoft.com/office/drawing/2014/main" id="{816BD0D9-0950-385A-EDE3-127DF2254FC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4" t="39768" r="42564" b="10240"/>
          <a:stretch/>
        </p:blipFill>
        <p:spPr>
          <a:xfrm>
            <a:off x="7304525" y="5062179"/>
            <a:ext cx="1756190" cy="1345456"/>
          </a:xfrm>
          <a:prstGeom prst="rect">
            <a:avLst/>
          </a:prstGeom>
        </p:spPr>
      </p:pic>
      <p:pic>
        <p:nvPicPr>
          <p:cNvPr id="57" name="Picture 56" descr="Close-up of a dental prosthesis&#10;&#10;Description automatically generated">
            <a:extLst>
              <a:ext uri="{FF2B5EF4-FFF2-40B4-BE49-F238E27FC236}">
                <a16:creationId xmlns:a16="http://schemas.microsoft.com/office/drawing/2014/main" id="{9C88936B-EED5-4F8F-33F5-4CE77677EAD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8" t="12054" r="28648" b="6469"/>
          <a:stretch/>
        </p:blipFill>
        <p:spPr>
          <a:xfrm rot="5400000">
            <a:off x="9687149" y="4862172"/>
            <a:ext cx="1365051" cy="1755629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271C4EBA-25ED-3B4F-ED95-0DA93A1C31EB}"/>
              </a:ext>
            </a:extLst>
          </p:cNvPr>
          <p:cNvSpPr txBox="1"/>
          <p:nvPr/>
        </p:nvSpPr>
        <p:spPr>
          <a:xfrm>
            <a:off x="2964163" y="4712591"/>
            <a:ext cx="2003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Houschka Pro Light" panose="02000503030000020003" pitchFamily="2" charset="0"/>
              </a:rPr>
              <a:t>Contour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C5FAC58-BD63-1188-6177-A9E151110E08}"/>
              </a:ext>
            </a:extLst>
          </p:cNvPr>
          <p:cNvSpPr txBox="1"/>
          <p:nvPr/>
        </p:nvSpPr>
        <p:spPr>
          <a:xfrm>
            <a:off x="5211472" y="4712591"/>
            <a:ext cx="2003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Houschka Pro Light" panose="02000503030000020003" pitchFamily="2" charset="0"/>
              </a:rPr>
              <a:t>Finishing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A7CF883-2194-7D78-B1D3-6A8D2C797FA4}"/>
              </a:ext>
            </a:extLst>
          </p:cNvPr>
          <p:cNvSpPr txBox="1"/>
          <p:nvPr/>
        </p:nvSpPr>
        <p:spPr>
          <a:xfrm>
            <a:off x="9445979" y="4712591"/>
            <a:ext cx="2003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Houschka Pro Light" panose="02000503030000020003" pitchFamily="2" charset="0"/>
              </a:rPr>
              <a:t>Immediate Post-op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065E6C2-1ADA-6EB6-D524-C87D36FAB4E7}"/>
              </a:ext>
            </a:extLst>
          </p:cNvPr>
          <p:cNvSpPr txBox="1"/>
          <p:nvPr/>
        </p:nvSpPr>
        <p:spPr>
          <a:xfrm>
            <a:off x="7236743" y="4712591"/>
            <a:ext cx="2003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Houschka Pro Light" panose="02000503030000020003" pitchFamily="2" charset="0"/>
              </a:rPr>
              <a:t>Finishing</a:t>
            </a:r>
          </a:p>
        </p:txBody>
      </p:sp>
    </p:spTree>
    <p:extLst>
      <p:ext uri="{BB962C8B-B14F-4D97-AF65-F5344CB8AC3E}">
        <p14:creationId xmlns:p14="http://schemas.microsoft.com/office/powerpoint/2010/main" val="314074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9" grpId="0"/>
      <p:bldP spid="50" grpId="0"/>
      <p:bldP spid="51" grpId="0"/>
      <p:bldP spid="53" grpId="0"/>
      <p:bldP spid="54" grpId="0"/>
      <p:bldP spid="58" grpId="0"/>
      <p:bldP spid="59" grpId="0"/>
      <p:bldP spid="60" grpId="0"/>
      <p:bldP spid="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60BC5-5972-0AAC-007E-BDB96D178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612" y="340243"/>
            <a:ext cx="10515600" cy="1325563"/>
          </a:xfrm>
        </p:spPr>
        <p:txBody>
          <a:bodyPr/>
          <a:lstStyle/>
          <a:p>
            <a:r>
              <a:rPr lang="en-US">
                <a:latin typeface="Houschka Pro Light" panose="02000503030000020003" pitchFamily="2" charset="0"/>
              </a:rPr>
              <a:t>Have you seen this before?</a:t>
            </a:r>
          </a:p>
        </p:txBody>
      </p:sp>
      <p:pic>
        <p:nvPicPr>
          <p:cNvPr id="1026" name="Picture 2" descr="Reducing recurrent caries in composite restorations | Dental Economics">
            <a:extLst>
              <a:ext uri="{FF2B5EF4-FFF2-40B4-BE49-F238E27FC236}">
                <a16:creationId xmlns:a16="http://schemas.microsoft.com/office/drawing/2014/main" id="{7E09A03D-3127-0B10-6D45-A481287E68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4"/>
          <a:stretch/>
        </p:blipFill>
        <p:spPr bwMode="auto">
          <a:xfrm>
            <a:off x="1919773" y="1783081"/>
            <a:ext cx="8294137" cy="460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6754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CABD3C27-DDE5-E00B-ADE0-1AE1FE9F270D}"/>
              </a:ext>
            </a:extLst>
          </p:cNvPr>
          <p:cNvSpPr/>
          <p:nvPr/>
        </p:nvSpPr>
        <p:spPr>
          <a:xfrm>
            <a:off x="14222" y="1287050"/>
            <a:ext cx="12177778" cy="427898"/>
          </a:xfrm>
          <a:prstGeom prst="rect">
            <a:avLst/>
          </a:prstGeom>
          <a:solidFill>
            <a:srgbClr val="3B5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000" b="1" i="0">
                <a:solidFill>
                  <a:schemeClr val="bg1"/>
                </a:solidFill>
                <a:latin typeface="Houschka Pro Light" panose="02000503030000020003" pitchFamily="2" charset="0"/>
              </a:rPr>
              <a:t>Large Class II Restoration/Direct Onlay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E537C40-BF8F-1C19-79E7-267899F61F00}"/>
              </a:ext>
            </a:extLst>
          </p:cNvPr>
          <p:cNvSpPr/>
          <p:nvPr/>
        </p:nvSpPr>
        <p:spPr>
          <a:xfrm>
            <a:off x="1049036" y="-11200"/>
            <a:ext cx="4192890" cy="1060236"/>
          </a:xfrm>
          <a:prstGeom prst="rect">
            <a:avLst/>
          </a:prstGeom>
          <a:solidFill>
            <a:srgbClr val="3B5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ouschka Pro Light" panose="02000503030000020003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59DE1-E504-FE91-C924-C5389FEFB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142" y="-139780"/>
            <a:ext cx="4921079" cy="1325563"/>
          </a:xfrm>
        </p:spPr>
        <p:txBody>
          <a:bodyPr>
            <a:noAutofit/>
          </a:bodyPr>
          <a:lstStyle/>
          <a:p>
            <a:pPr algn="ctr"/>
            <a:br>
              <a:rPr lang="en-US" sz="3200" b="1">
                <a:solidFill>
                  <a:schemeClr val="bg1"/>
                </a:solidFill>
                <a:latin typeface="Houschka Pro Light" panose="02000503030000020003" pitchFamily="2" charset="0"/>
              </a:rPr>
            </a:br>
            <a:r>
              <a:rPr lang="en-US" sz="2800" b="1">
                <a:solidFill>
                  <a:schemeClr val="bg1"/>
                </a:solidFill>
                <a:latin typeface="Houschka Pro Light" panose="02000503030000020003" pitchFamily="2" charset="0"/>
              </a:rPr>
              <a:t>THE ACTIVA BioACTIVE</a:t>
            </a:r>
            <a:br>
              <a:rPr lang="en-US" sz="2800" b="1">
                <a:solidFill>
                  <a:schemeClr val="bg1"/>
                </a:solidFill>
                <a:latin typeface="Houschka Pro Light" panose="02000503030000020003" pitchFamily="2" charset="0"/>
              </a:rPr>
            </a:br>
            <a:r>
              <a:rPr lang="en-US" sz="2800" b="1">
                <a:solidFill>
                  <a:schemeClr val="bg1"/>
                </a:solidFill>
                <a:latin typeface="Houschka Pro Light" panose="02000503030000020003" pitchFamily="2" charset="0"/>
              </a:rPr>
              <a:t>PATIENT TREATMENT</a:t>
            </a:r>
            <a:br>
              <a:rPr lang="en-US" sz="3200">
                <a:solidFill>
                  <a:schemeClr val="bg1"/>
                </a:solidFill>
                <a:latin typeface="Houschka Pro Light" panose="02000503030000020003" pitchFamily="2" charset="0"/>
              </a:rPr>
            </a:br>
            <a:endParaRPr lang="en-US" sz="3200">
              <a:solidFill>
                <a:schemeClr val="bg1"/>
              </a:solidFill>
              <a:latin typeface="Houschka Pro DemiBold" panose="02000503000000020003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24CE40-4BDD-CD7F-D1F3-6CAC1D38A376}"/>
              </a:ext>
            </a:extLst>
          </p:cNvPr>
          <p:cNvSpPr txBox="1"/>
          <p:nvPr/>
        </p:nvSpPr>
        <p:spPr>
          <a:xfrm>
            <a:off x="2017756" y="3369018"/>
            <a:ext cx="2003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Houschka Pro Light" panose="02000503030000020003" pitchFamily="2" charset="0"/>
              </a:rPr>
              <a:t>Pre-op/Prep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A8E745-4D3D-ED1C-6E6F-2A4A80E326B4}"/>
              </a:ext>
            </a:extLst>
          </p:cNvPr>
          <p:cNvSpPr txBox="1"/>
          <p:nvPr/>
        </p:nvSpPr>
        <p:spPr>
          <a:xfrm>
            <a:off x="8617171" y="3353353"/>
            <a:ext cx="2553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Houschka Pro Light" panose="02000503030000020003" pitchFamily="2" charset="0"/>
              </a:rPr>
              <a:t>Completed Restoration</a:t>
            </a:r>
          </a:p>
        </p:txBody>
      </p:sp>
      <p:sp>
        <p:nvSpPr>
          <p:cNvPr id="38" name="Content Placeholder 48">
            <a:extLst>
              <a:ext uri="{FF2B5EF4-FFF2-40B4-BE49-F238E27FC236}">
                <a16:creationId xmlns:a16="http://schemas.microsoft.com/office/drawing/2014/main" id="{914C9265-F91B-D081-11A5-A9F5B1544664}"/>
              </a:ext>
            </a:extLst>
          </p:cNvPr>
          <p:cNvSpPr txBox="1">
            <a:spLocks/>
          </p:cNvSpPr>
          <p:nvPr/>
        </p:nvSpPr>
        <p:spPr>
          <a:xfrm>
            <a:off x="1390889" y="1883662"/>
            <a:ext cx="10387837" cy="715646"/>
          </a:xfrm>
          <a:prstGeom prst="rect">
            <a:avLst/>
          </a:prstGeom>
          <a:noFill/>
        </p:spPr>
        <p:txBody>
          <a:bodyPr vert="horz" lIns="121920" tIns="121920" rIns="121920" bIns="121920" rtlCol="0" anchor="t">
            <a:noAutofit/>
          </a:bodyPr>
          <a:lstStyle>
            <a:lvl1pPr marL="171450" indent="-17145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+"/>
              <a:defRPr sz="11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71450" indent="-17145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+"/>
              <a:defRPr sz="11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71450" indent="-17145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+"/>
              <a:defRPr sz="11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71450" indent="-17145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+"/>
              <a:defRPr sz="11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71450" indent="-17145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+"/>
              <a:defRPr sz="11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i="0">
                <a:solidFill>
                  <a:schemeClr val="tx1"/>
                </a:solidFill>
                <a:latin typeface="Houschka Pro Light" panose="02000503030000020003" pitchFamily="2" charset="0"/>
              </a:rPr>
              <a:t>Case 2: </a:t>
            </a:r>
            <a:r>
              <a:rPr lang="en-US" sz="1400" i="0">
                <a:solidFill>
                  <a:schemeClr val="tx1"/>
                </a:solidFill>
                <a:latin typeface="Houschka Pro Light" panose="02000503030000020003" pitchFamily="2" charset="0"/>
              </a:rPr>
              <a:t>ACTIVA Bulk Flow placed incrementally to restore a challenging, highly discolored, endodontically treated tooth that experienced previous failure with conventional composite restoration. Note excellent aesthetic outcome without the need for an opaquer or blocker. </a:t>
            </a:r>
            <a:r>
              <a:rPr lang="en-US" sz="1400">
                <a:solidFill>
                  <a:schemeClr val="tx1"/>
                </a:solidFill>
                <a:latin typeface="Houschka Pro Light" panose="02000503030000020003" pitchFamily="2" charset="0"/>
              </a:rPr>
              <a:t>Case courtesy Dr. Raymond Zhu.</a:t>
            </a:r>
          </a:p>
        </p:txBody>
      </p:sp>
      <p:pic>
        <p:nvPicPr>
          <p:cNvPr id="28" name="Picture 27" descr="A blue and yellow liquid with a bright light coming out of it&#10;&#10;Description automatically generated">
            <a:extLst>
              <a:ext uri="{FF2B5EF4-FFF2-40B4-BE49-F238E27FC236}">
                <a16:creationId xmlns:a16="http://schemas.microsoft.com/office/drawing/2014/main" id="{C0EE516F-C55E-E5C9-7389-9DFECCD382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446" b="70996" l="6036" r="89886">
                        <a14:foregroundMark x1="49103" y1="29130" x2="49103" y2="29130"/>
                        <a14:foregroundMark x1="53507" y1="27491" x2="53507" y2="27491"/>
                        <a14:foregroundMark x1="6036" y1="37453" x2="6036" y2="37453"/>
                        <a14:foregroundMark x1="48450" y1="31400" x2="48450" y2="31400"/>
                        <a14:foregroundMark x1="54160" y1="30769" x2="54160" y2="30769"/>
                        <a14:foregroundMark x1="70636" y1="24716" x2="70636" y2="24716"/>
                        <a14:foregroundMark x1="67047" y1="25221" x2="67047" y2="25221"/>
                        <a14:foregroundMark x1="69984" y1="24716" x2="69984" y2="24716"/>
                        <a14:foregroundMark x1="71452" y1="25221" x2="71452" y2="25221"/>
                        <a14:foregroundMark x1="68515" y1="25221" x2="68515" y2="25221"/>
                        <a14:foregroundMark x1="71452" y1="23834" x2="71452" y2="23834"/>
                        <a14:foregroundMark x1="68679" y1="23581" x2="68679" y2="23581"/>
                        <a14:foregroundMark x1="78793" y1="51702" x2="78793" y2="51702"/>
                        <a14:foregroundMark x1="88907" y1="59269" x2="88907" y2="59269"/>
                        <a14:foregroundMark x1="88581" y1="59269" x2="88581" y2="59269"/>
                        <a14:foregroundMark x1="89560" y1="60025" x2="89560" y2="60025"/>
                        <a14:foregroundMark x1="72757" y1="51450" x2="72757" y2="51450"/>
                        <a14:foregroundMark x1="71778" y1="51198" x2="71778" y2="51198"/>
                        <a14:foregroundMark x1="71452" y1="51450" x2="71452" y2="51450"/>
                        <a14:foregroundMark x1="72757" y1="51198" x2="72757" y2="511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09" b="22831"/>
          <a:stretch/>
        </p:blipFill>
        <p:spPr>
          <a:xfrm>
            <a:off x="244119" y="1929166"/>
            <a:ext cx="1091975" cy="8583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3FE389-C616-A292-DB1E-A8E71B4E31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713" t="59065" r="5085" b="4456"/>
          <a:stretch/>
        </p:blipFill>
        <p:spPr>
          <a:xfrm>
            <a:off x="8130365" y="241060"/>
            <a:ext cx="1683730" cy="379525"/>
          </a:xfrm>
          <a:prstGeom prst="rect">
            <a:avLst/>
          </a:prstGeom>
        </p:spPr>
      </p:pic>
      <p:pic>
        <p:nvPicPr>
          <p:cNvPr id="7" name="Picture 6" descr="A black background with orange text&#10;&#10;Description automatically generated">
            <a:extLst>
              <a:ext uri="{FF2B5EF4-FFF2-40B4-BE49-F238E27FC236}">
                <a16:creationId xmlns:a16="http://schemas.microsoft.com/office/drawing/2014/main" id="{82F85104-59DA-C16F-FFAC-0C1F9F4BF3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061" y="-87595"/>
            <a:ext cx="3962033" cy="1199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4FC886-EA91-0839-72B1-1B3B3122B795}"/>
              </a:ext>
            </a:extLst>
          </p:cNvPr>
          <p:cNvSpPr txBox="1"/>
          <p:nvPr/>
        </p:nvSpPr>
        <p:spPr>
          <a:xfrm>
            <a:off x="9893954" y="255261"/>
            <a:ext cx="219844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50">
                <a:latin typeface="Houschka Pro Light" panose="02000503030000020003" pitchFamily="2" charset="0"/>
              </a:rPr>
              <a:t>Natural </a:t>
            </a:r>
            <a:r>
              <a:rPr lang="en-US" sz="1250" b="1">
                <a:latin typeface="Houschka Pro Light" panose="02000503030000020003" pitchFamily="2" charset="0"/>
              </a:rPr>
              <a:t>Remineralization*</a:t>
            </a:r>
            <a:r>
              <a:rPr lang="en-US" sz="1250">
                <a:latin typeface="Houschka Pro Light" panose="02000503030000020003" pitchFamily="2" charset="0"/>
              </a:rPr>
              <a:t> Support</a:t>
            </a:r>
          </a:p>
          <a:p>
            <a:r>
              <a:rPr lang="en-US" sz="1250" b="1">
                <a:latin typeface="Houschka Pro Light" panose="02000503030000020003" pitchFamily="2" charset="0"/>
              </a:rPr>
              <a:t>	 Protection*    </a:t>
            </a:r>
            <a:r>
              <a:rPr lang="en-US" sz="1250">
                <a:latin typeface="Houschka Pro Light" panose="02000503030000020003" pitchFamily="2" charset="0"/>
              </a:rPr>
              <a:t>against </a:t>
            </a:r>
            <a:r>
              <a:rPr lang="en-US" sz="1250" b="1">
                <a:latin typeface="Houschka Pro Light" panose="02000503030000020003" pitchFamily="2" charset="0"/>
              </a:rPr>
              <a:t>Secondary Caries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F691A5-F9E3-1F80-59DE-94557CC501AB}"/>
              </a:ext>
            </a:extLst>
          </p:cNvPr>
          <p:cNvCxnSpPr>
            <a:cxnSpLocks/>
          </p:cNvCxnSpPr>
          <p:nvPr/>
        </p:nvCxnSpPr>
        <p:spPr>
          <a:xfrm flipH="1">
            <a:off x="10608875" y="661882"/>
            <a:ext cx="340028" cy="0"/>
          </a:xfrm>
          <a:prstGeom prst="line">
            <a:avLst/>
          </a:prstGeom>
          <a:ln w="6350">
            <a:solidFill>
              <a:srgbClr val="DE7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F5AB24F-EB01-C380-1201-164EF1F7531B}"/>
              </a:ext>
            </a:extLst>
          </p:cNvPr>
          <p:cNvCxnSpPr>
            <a:cxnSpLocks/>
          </p:cNvCxnSpPr>
          <p:nvPr/>
        </p:nvCxnSpPr>
        <p:spPr>
          <a:xfrm>
            <a:off x="10770010" y="531207"/>
            <a:ext cx="0" cy="261350"/>
          </a:xfrm>
          <a:prstGeom prst="line">
            <a:avLst/>
          </a:prstGeom>
          <a:ln w="6350">
            <a:solidFill>
              <a:srgbClr val="DE7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FCFF2BB-001E-61E0-A3E1-82DAAB0937E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3048" t="16195" r="29703" b="16786"/>
          <a:stretch/>
        </p:blipFill>
        <p:spPr>
          <a:xfrm rot="10800000">
            <a:off x="5175386" y="4333513"/>
            <a:ext cx="2003844" cy="15433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2275C8-340C-8548-2030-2ED1672DDE5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9561" t="10052" r="27229" b="15664"/>
          <a:stretch/>
        </p:blipFill>
        <p:spPr>
          <a:xfrm rot="10800000">
            <a:off x="7517298" y="4333513"/>
            <a:ext cx="1998257" cy="15455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03CBD7-1B59-6418-2329-39C23D7976E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376" t="4130" r="25813" b="18988"/>
          <a:stretch/>
        </p:blipFill>
        <p:spPr>
          <a:xfrm rot="10800000">
            <a:off x="2800076" y="4333513"/>
            <a:ext cx="2003844" cy="15455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B4664B-234D-3767-9537-3C04055A2804}"/>
              </a:ext>
            </a:extLst>
          </p:cNvPr>
          <p:cNvSpPr txBox="1"/>
          <p:nvPr/>
        </p:nvSpPr>
        <p:spPr>
          <a:xfrm>
            <a:off x="-7891" y="6581001"/>
            <a:ext cx="12215672" cy="287665"/>
          </a:xfrm>
          <a:prstGeom prst="rect">
            <a:avLst/>
          </a:prstGeom>
          <a:solidFill>
            <a:srgbClr val="DE711E"/>
          </a:solidFill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Houschka Pro Light" panose="02000503030000020003" pitchFamily="2" charset="0"/>
              </a:rPr>
              <a:t>Cases</a:t>
            </a:r>
          </a:p>
        </p:txBody>
      </p:sp>
      <p:pic>
        <p:nvPicPr>
          <p:cNvPr id="16" name="Picture 15" descr="A blue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FE801DD3-51CC-7312-DFAF-E60DBF3F99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49035" cy="1049035"/>
          </a:xfrm>
          <a:prstGeom prst="rect">
            <a:avLst/>
          </a:prstGeom>
        </p:spPr>
      </p:pic>
      <p:pic>
        <p:nvPicPr>
          <p:cNvPr id="20" name="Picture 19" descr="X-ray of a tooth with a tooth implant&#10;&#10;Description automatically generated">
            <a:extLst>
              <a:ext uri="{FF2B5EF4-FFF2-40B4-BE49-F238E27FC236}">
                <a16:creationId xmlns:a16="http://schemas.microsoft.com/office/drawing/2014/main" id="{474C3C85-A535-9770-BC13-1E276D4857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4"/>
          <a:stretch/>
        </p:blipFill>
        <p:spPr>
          <a:xfrm>
            <a:off x="9786829" y="4304001"/>
            <a:ext cx="1998257" cy="15649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31F68EA-ACF1-D8F1-CB6B-15B3A4E3FD1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0214" b="4912"/>
          <a:stretch/>
        </p:blipFill>
        <p:spPr>
          <a:xfrm>
            <a:off x="352384" y="4333513"/>
            <a:ext cx="2003844" cy="154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4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45033-CB7E-8D30-7E89-6D1AB6B59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8859" y="2510678"/>
            <a:ext cx="10515600" cy="1325563"/>
          </a:xfrm>
        </p:spPr>
        <p:txBody>
          <a:bodyPr/>
          <a:lstStyle/>
          <a:p>
            <a:r>
              <a:rPr lang="en-US">
                <a:latin typeface="Houschka Pro Light" panose="02000503030000020003" pitchFamily="2" charset="0"/>
              </a:rPr>
              <a:t>Alternative Slides</a:t>
            </a:r>
          </a:p>
        </p:txBody>
      </p:sp>
    </p:spTree>
    <p:extLst>
      <p:ext uri="{BB962C8B-B14F-4D97-AF65-F5344CB8AC3E}">
        <p14:creationId xmlns:p14="http://schemas.microsoft.com/office/powerpoint/2010/main" val="36848431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630C264-2F7F-FEC2-2E83-05C7045D7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22" y="1736203"/>
            <a:ext cx="6119708" cy="489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53B393-C26F-B756-A1F0-30A078D593A8}"/>
              </a:ext>
            </a:extLst>
          </p:cNvPr>
          <p:cNvSpPr txBox="1"/>
          <p:nvPr/>
        </p:nvSpPr>
        <p:spPr>
          <a:xfrm>
            <a:off x="15782" y="93960"/>
            <a:ext cx="12176218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000" cap="all">
                <a:latin typeface="Houschka Pro Light" panose="02000503030000020003" pitchFamily="2" charset="0"/>
              </a:rPr>
              <a:t>ACTIVA’s BIOACTIVITY HELPS SOLVE CURRENT PROBLEMS</a:t>
            </a:r>
          </a:p>
          <a:p>
            <a:pPr algn="ctr"/>
            <a:r>
              <a:rPr lang="en-US" sz="3000" cap="all">
                <a:latin typeface="Houschka Pro Light" panose="02000503030000020003" pitchFamily="2" charset="0"/>
              </a:rPr>
              <a:t> IN ADHESIVE DENTISTRY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E97270-88C6-3C8D-9D9A-DBF80E93C112}"/>
              </a:ext>
            </a:extLst>
          </p:cNvPr>
          <p:cNvSpPr txBox="1"/>
          <p:nvPr/>
        </p:nvSpPr>
        <p:spPr>
          <a:xfrm>
            <a:off x="8180864" y="3613317"/>
            <a:ext cx="316205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b="1">
                <a:latin typeface="Houschka Pro Light" panose="02000503030000020003" pitchFamily="2" charset="0"/>
              </a:rPr>
              <a:t>REMINERALIZATION</a:t>
            </a:r>
          </a:p>
          <a:p>
            <a:r>
              <a:rPr lang="en-US">
                <a:latin typeface="Houschka Pro Light" panose="02000503030000020003" pitchFamily="2" charset="0"/>
              </a:rPr>
              <a:t>      Support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2355F4-D74B-4046-6BF5-4F58DACCA650}"/>
              </a:ext>
            </a:extLst>
          </p:cNvPr>
          <p:cNvSpPr txBox="1"/>
          <p:nvPr/>
        </p:nvSpPr>
        <p:spPr>
          <a:xfrm>
            <a:off x="8180863" y="5075664"/>
            <a:ext cx="2804327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b="1">
                <a:latin typeface="Houschka Pro Light" panose="02000503030000020003" pitchFamily="2" charset="0"/>
              </a:rPr>
              <a:t>BIOFILM</a:t>
            </a:r>
          </a:p>
          <a:p>
            <a:r>
              <a:rPr lang="en-US">
                <a:latin typeface="Houschka Pro Light" panose="02000503030000020003" pitchFamily="2" charset="0"/>
              </a:rPr>
              <a:t>      Modulation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915D22-2BBA-94C9-371F-573F42BF2779}"/>
              </a:ext>
            </a:extLst>
          </p:cNvPr>
          <p:cNvSpPr txBox="1"/>
          <p:nvPr/>
        </p:nvSpPr>
        <p:spPr>
          <a:xfrm>
            <a:off x="3507076" y="1350595"/>
            <a:ext cx="3367253" cy="353943"/>
          </a:xfrm>
          <a:prstGeom prst="rect">
            <a:avLst/>
          </a:prstGeom>
          <a:solidFill>
            <a:srgbClr val="DE711E"/>
          </a:solidFill>
        </p:spPr>
        <p:txBody>
          <a:bodyPr wrap="square">
            <a:spAutoFit/>
          </a:bodyPr>
          <a:lstStyle/>
          <a:p>
            <a:r>
              <a:rPr lang="en-US" sz="1700" b="1">
                <a:solidFill>
                  <a:schemeClr val="bg1"/>
                </a:solidFill>
                <a:latin typeface="Houschka Pro Light" panose="02000503030000020003" pitchFamily="2" charset="0"/>
              </a:rPr>
              <a:t>THE SOLUTION IS BIOACTIVE</a:t>
            </a:r>
          </a:p>
        </p:txBody>
      </p:sp>
      <p:pic>
        <p:nvPicPr>
          <p:cNvPr id="12" name="Picture 2" descr="Four Myths About Fluoride Varnish - Oral Health Group">
            <a:extLst>
              <a:ext uri="{FF2B5EF4-FFF2-40B4-BE49-F238E27FC236}">
                <a16:creationId xmlns:a16="http://schemas.microsoft.com/office/drawing/2014/main" id="{E41D68A0-F9E9-D888-311E-0CFAC7559B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9" t="11537" r="27655" b="60943"/>
          <a:stretch/>
        </p:blipFill>
        <p:spPr bwMode="auto">
          <a:xfrm>
            <a:off x="8091017" y="1800445"/>
            <a:ext cx="2894173" cy="10709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98C15B-F723-F097-D0F1-BCB9FD7FC0EE}"/>
              </a:ext>
            </a:extLst>
          </p:cNvPr>
          <p:cNvSpPr txBox="1"/>
          <p:nvPr/>
        </p:nvSpPr>
        <p:spPr>
          <a:xfrm>
            <a:off x="7333348" y="5721995"/>
            <a:ext cx="4912665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>
                <a:latin typeface="Houschka Pro Light" panose="02000503030000020003" pitchFamily="2" charset="0"/>
              </a:rPr>
              <a:t> 	</a:t>
            </a:r>
            <a:endParaRPr lang="en-US" b="1">
              <a:latin typeface="Houschka Pro Light" panose="02000503030000020003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1DDE7D5-357A-4E68-308C-2F1538114E0C}"/>
              </a:ext>
            </a:extLst>
          </p:cNvPr>
          <p:cNvSpPr/>
          <p:nvPr/>
        </p:nvSpPr>
        <p:spPr>
          <a:xfrm>
            <a:off x="4186369" y="2580106"/>
            <a:ext cx="1192193" cy="1162169"/>
          </a:xfrm>
          <a:prstGeom prst="ellipse">
            <a:avLst/>
          </a:prstGeom>
          <a:solidFill>
            <a:srgbClr val="3F72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C577E62-5909-7CB3-16CD-67E7816BA8DA}"/>
              </a:ext>
            </a:extLst>
          </p:cNvPr>
          <p:cNvSpPr/>
          <p:nvPr/>
        </p:nvSpPr>
        <p:spPr>
          <a:xfrm>
            <a:off x="5047404" y="3250034"/>
            <a:ext cx="1192193" cy="1545946"/>
          </a:xfrm>
          <a:prstGeom prst="ellipse">
            <a:avLst/>
          </a:prstGeom>
          <a:solidFill>
            <a:srgbClr val="3F72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495DF98-D851-3DDE-6543-9C8A95648702}"/>
              </a:ext>
            </a:extLst>
          </p:cNvPr>
          <p:cNvSpPr/>
          <p:nvPr/>
        </p:nvSpPr>
        <p:spPr>
          <a:xfrm>
            <a:off x="5190702" y="4827645"/>
            <a:ext cx="1192193" cy="1545946"/>
          </a:xfrm>
          <a:prstGeom prst="ellipse">
            <a:avLst/>
          </a:prstGeom>
          <a:solidFill>
            <a:srgbClr val="3F72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F97DD8-9808-BE27-2D2A-B5F3FB093F98}"/>
              </a:ext>
            </a:extLst>
          </p:cNvPr>
          <p:cNvSpPr/>
          <p:nvPr/>
        </p:nvSpPr>
        <p:spPr>
          <a:xfrm>
            <a:off x="3507076" y="1736203"/>
            <a:ext cx="3074004" cy="4918407"/>
          </a:xfrm>
          <a:prstGeom prst="rect">
            <a:avLst/>
          </a:prstGeom>
          <a:solidFill>
            <a:srgbClr val="3F72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4E6597-073C-3F2B-2EA7-FAC0EC1578B4}"/>
              </a:ext>
            </a:extLst>
          </p:cNvPr>
          <p:cNvSpPr txBox="1"/>
          <p:nvPr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DE711E"/>
          </a:solidFill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Houschka Pro Light" panose="02000503030000020003" pitchFamily="2" charset="0"/>
              </a:rPr>
              <a:t>Bioactive Problem Solving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C1FB01-01FA-8905-59D1-4B6FD4DF0A9B}"/>
              </a:ext>
            </a:extLst>
          </p:cNvPr>
          <p:cNvSpPr txBox="1"/>
          <p:nvPr/>
        </p:nvSpPr>
        <p:spPr>
          <a:xfrm>
            <a:off x="15783" y="1350595"/>
            <a:ext cx="3479772" cy="353943"/>
          </a:xfrm>
          <a:prstGeom prst="rect">
            <a:avLst/>
          </a:prstGeom>
          <a:solidFill>
            <a:srgbClr val="656565"/>
          </a:solidFill>
        </p:spPr>
        <p:txBody>
          <a:bodyPr wrap="square">
            <a:spAutoFit/>
          </a:bodyPr>
          <a:lstStyle/>
          <a:p>
            <a:r>
              <a:rPr lang="en-US" sz="1700" b="1">
                <a:solidFill>
                  <a:schemeClr val="bg1"/>
                </a:solidFill>
                <a:latin typeface="Houschka Pro Light" panose="02000503030000020003" pitchFamily="2" charset="0"/>
              </a:rPr>
              <a:t>THE PROBLEM SEEN DAILY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C40E37-E177-8591-38D6-21BB9FF14FEA}"/>
              </a:ext>
            </a:extLst>
          </p:cNvPr>
          <p:cNvSpPr txBox="1"/>
          <p:nvPr/>
        </p:nvSpPr>
        <p:spPr>
          <a:xfrm>
            <a:off x="7542809" y="1350594"/>
            <a:ext cx="4048555" cy="353943"/>
          </a:xfrm>
          <a:prstGeom prst="rect">
            <a:avLst/>
          </a:prstGeom>
          <a:solidFill>
            <a:srgbClr val="3E72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1700" b="1">
                <a:solidFill>
                  <a:schemeClr val="bg1"/>
                </a:solidFill>
                <a:latin typeface="Houschka Pro Light" panose="02000503030000020003" pitchFamily="2" charset="0"/>
              </a:rPr>
              <a:t>Proprietary ION-X™ Polymer Technology </a:t>
            </a:r>
          </a:p>
        </p:txBody>
      </p:sp>
    </p:spTree>
    <p:extLst>
      <p:ext uri="{BB962C8B-B14F-4D97-AF65-F5344CB8AC3E}">
        <p14:creationId xmlns:p14="http://schemas.microsoft.com/office/powerpoint/2010/main" val="72786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1" grpId="0" animBg="1"/>
      <p:bldP spid="8" grpId="0" animBg="1"/>
      <p:bldP spid="10" grpId="0" animBg="1"/>
      <p:bldP spid="14" grpId="0" animBg="1"/>
      <p:bldP spid="15" grpId="0" animBg="1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8458F-89D6-A9F2-6E87-7767761D2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D044A9DE-78C0-A8FD-5C86-DB3541BEA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22" y="1736203"/>
            <a:ext cx="6119708" cy="489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4C47F2-3E40-1927-9060-9FF52B23B6B7}"/>
              </a:ext>
            </a:extLst>
          </p:cNvPr>
          <p:cNvSpPr txBox="1"/>
          <p:nvPr/>
        </p:nvSpPr>
        <p:spPr>
          <a:xfrm>
            <a:off x="15782" y="93960"/>
            <a:ext cx="12176218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000" cap="all">
                <a:latin typeface="Houschka Pro Light" panose="02000503030000020003" pitchFamily="2" charset="0"/>
              </a:rPr>
              <a:t>ACTIVA’s BIOACTIVITY HELPS SOLVE CURRENT PROBLEMS</a:t>
            </a:r>
          </a:p>
          <a:p>
            <a:pPr algn="ctr"/>
            <a:r>
              <a:rPr lang="en-US" sz="3000" cap="all">
                <a:latin typeface="Houschka Pro Light" panose="02000503030000020003" pitchFamily="2" charset="0"/>
              </a:rPr>
              <a:t> IN ADHESIVE DENTISTRY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8F260F-276A-06BC-54A6-9C81DB9E437C}"/>
              </a:ext>
            </a:extLst>
          </p:cNvPr>
          <p:cNvSpPr txBox="1"/>
          <p:nvPr/>
        </p:nvSpPr>
        <p:spPr>
          <a:xfrm>
            <a:off x="8180864" y="3613317"/>
            <a:ext cx="316205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b="1">
                <a:latin typeface="Houschka Pro Light" panose="02000503030000020003" pitchFamily="2" charset="0"/>
              </a:rPr>
              <a:t>REMINERALIZATION</a:t>
            </a:r>
          </a:p>
          <a:p>
            <a:r>
              <a:rPr lang="en-US">
                <a:latin typeface="Houschka Pro Light" panose="02000503030000020003" pitchFamily="2" charset="0"/>
              </a:rPr>
              <a:t>      Support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D75249-40A7-B832-78D6-75FD9ED568FB}"/>
              </a:ext>
            </a:extLst>
          </p:cNvPr>
          <p:cNvSpPr txBox="1"/>
          <p:nvPr/>
        </p:nvSpPr>
        <p:spPr>
          <a:xfrm>
            <a:off x="8180863" y="5075664"/>
            <a:ext cx="2804327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b="1">
                <a:latin typeface="Houschka Pro Light" panose="02000503030000020003" pitchFamily="2" charset="0"/>
              </a:rPr>
              <a:t>BIOFILM</a:t>
            </a:r>
          </a:p>
          <a:p>
            <a:r>
              <a:rPr lang="en-US">
                <a:latin typeface="Houschka Pro Light" panose="02000503030000020003" pitchFamily="2" charset="0"/>
              </a:rPr>
              <a:t>      Modulation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ED2EF4-6144-A7CC-CD1E-36841BD816C0}"/>
              </a:ext>
            </a:extLst>
          </p:cNvPr>
          <p:cNvSpPr txBox="1"/>
          <p:nvPr/>
        </p:nvSpPr>
        <p:spPr>
          <a:xfrm>
            <a:off x="3507076" y="1350595"/>
            <a:ext cx="3367253" cy="353943"/>
          </a:xfrm>
          <a:prstGeom prst="rect">
            <a:avLst/>
          </a:prstGeom>
          <a:solidFill>
            <a:srgbClr val="DE711E"/>
          </a:solidFill>
        </p:spPr>
        <p:txBody>
          <a:bodyPr wrap="square">
            <a:spAutoFit/>
          </a:bodyPr>
          <a:lstStyle/>
          <a:p>
            <a:r>
              <a:rPr lang="en-US" sz="1700" b="1">
                <a:solidFill>
                  <a:schemeClr val="bg1"/>
                </a:solidFill>
                <a:latin typeface="Houschka Pro Light" panose="02000503030000020003" pitchFamily="2" charset="0"/>
              </a:rPr>
              <a:t>THE SOLUTION IS BIOACTIVE</a:t>
            </a:r>
          </a:p>
        </p:txBody>
      </p:sp>
      <p:pic>
        <p:nvPicPr>
          <p:cNvPr id="12" name="Picture 2" descr="Four Myths About Fluoride Varnish - Oral Health Group">
            <a:extLst>
              <a:ext uri="{FF2B5EF4-FFF2-40B4-BE49-F238E27FC236}">
                <a16:creationId xmlns:a16="http://schemas.microsoft.com/office/drawing/2014/main" id="{261CBEC0-9A41-4297-4AF7-30F7E96846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9" t="11537" r="27655" b="60943"/>
          <a:stretch/>
        </p:blipFill>
        <p:spPr bwMode="auto">
          <a:xfrm>
            <a:off x="8091017" y="1800445"/>
            <a:ext cx="2894173" cy="10709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B47DD84-6A21-7D95-01D5-8233F33411E4}"/>
              </a:ext>
            </a:extLst>
          </p:cNvPr>
          <p:cNvSpPr txBox="1"/>
          <p:nvPr/>
        </p:nvSpPr>
        <p:spPr>
          <a:xfrm>
            <a:off x="7333348" y="5721995"/>
            <a:ext cx="4912665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>
                <a:latin typeface="Houschka Pro Light" panose="02000503030000020003" pitchFamily="2" charset="0"/>
              </a:rPr>
              <a:t> 	</a:t>
            </a:r>
            <a:endParaRPr lang="en-US" b="1">
              <a:latin typeface="Houschka Pro Light" panose="02000503030000020003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8D1DD2-1733-BE6F-F92D-338294908D22}"/>
              </a:ext>
            </a:extLst>
          </p:cNvPr>
          <p:cNvSpPr txBox="1"/>
          <p:nvPr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DE711E"/>
          </a:solidFill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Houschka Pro Light" panose="02000503030000020003" pitchFamily="2" charset="0"/>
              </a:rPr>
              <a:t>Bioactive Problem Solving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720B1F-4BA6-7DD1-3BE5-761909E7F42B}"/>
              </a:ext>
            </a:extLst>
          </p:cNvPr>
          <p:cNvSpPr txBox="1"/>
          <p:nvPr/>
        </p:nvSpPr>
        <p:spPr>
          <a:xfrm>
            <a:off x="15783" y="1350595"/>
            <a:ext cx="3479772" cy="353943"/>
          </a:xfrm>
          <a:prstGeom prst="rect">
            <a:avLst/>
          </a:prstGeom>
          <a:solidFill>
            <a:srgbClr val="656565"/>
          </a:solidFill>
        </p:spPr>
        <p:txBody>
          <a:bodyPr wrap="square">
            <a:spAutoFit/>
          </a:bodyPr>
          <a:lstStyle/>
          <a:p>
            <a:r>
              <a:rPr lang="en-US" sz="1700" b="1">
                <a:solidFill>
                  <a:schemeClr val="bg1"/>
                </a:solidFill>
                <a:latin typeface="Houschka Pro Light" panose="02000503030000020003" pitchFamily="2" charset="0"/>
              </a:rPr>
              <a:t>THE PROBLEM SEEN DAILY </a:t>
            </a:r>
          </a:p>
        </p:txBody>
      </p:sp>
    </p:spTree>
    <p:extLst>
      <p:ext uri="{BB962C8B-B14F-4D97-AF65-F5344CB8AC3E}">
        <p14:creationId xmlns:p14="http://schemas.microsoft.com/office/powerpoint/2010/main" val="36744352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630C264-2F7F-FEC2-2E83-05C7045D7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22" y="1736203"/>
            <a:ext cx="6119708" cy="489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53B393-C26F-B756-A1F0-30A078D593A8}"/>
              </a:ext>
            </a:extLst>
          </p:cNvPr>
          <p:cNvSpPr txBox="1"/>
          <p:nvPr/>
        </p:nvSpPr>
        <p:spPr>
          <a:xfrm>
            <a:off x="15782" y="93960"/>
            <a:ext cx="12176218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000" cap="all">
                <a:latin typeface="Houschka Pro Light" panose="02000503030000020003" pitchFamily="2" charset="0"/>
              </a:rPr>
              <a:t>ACTIVA’s BIOACTIVITY HELPS SOLVE CURRENT PROBLEMS</a:t>
            </a:r>
          </a:p>
          <a:p>
            <a:pPr algn="ctr"/>
            <a:r>
              <a:rPr lang="en-US" sz="3000" cap="all">
                <a:latin typeface="Houschka Pro Light" panose="02000503030000020003" pitchFamily="2" charset="0"/>
              </a:rPr>
              <a:t> IN ADHESIVE DENTISTRY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E97270-88C6-3C8D-9D9A-DBF80E93C112}"/>
              </a:ext>
            </a:extLst>
          </p:cNvPr>
          <p:cNvSpPr txBox="1"/>
          <p:nvPr/>
        </p:nvSpPr>
        <p:spPr>
          <a:xfrm>
            <a:off x="7079970" y="3274638"/>
            <a:ext cx="316205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b="1">
                <a:latin typeface="Houschka Pro Light" panose="02000503030000020003" pitchFamily="2" charset="0"/>
              </a:rPr>
              <a:t>REMINERALIZATION</a:t>
            </a:r>
          </a:p>
          <a:p>
            <a:r>
              <a:rPr lang="en-US">
                <a:latin typeface="Houschka Pro Light" panose="02000503030000020003" pitchFamily="2" charset="0"/>
              </a:rPr>
              <a:t>       Support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2355F4-D74B-4046-6BF5-4F58DACCA650}"/>
              </a:ext>
            </a:extLst>
          </p:cNvPr>
          <p:cNvSpPr txBox="1"/>
          <p:nvPr/>
        </p:nvSpPr>
        <p:spPr>
          <a:xfrm>
            <a:off x="7079970" y="5221061"/>
            <a:ext cx="2804327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b="1">
                <a:latin typeface="Houschka Pro Light" panose="02000503030000020003" pitchFamily="2" charset="0"/>
              </a:rPr>
              <a:t>BIOFILM</a:t>
            </a:r>
          </a:p>
          <a:p>
            <a:r>
              <a:rPr lang="en-US">
                <a:latin typeface="Houschka Pro Light" panose="02000503030000020003" pitchFamily="2" charset="0"/>
              </a:rPr>
              <a:t>       Modulation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915D22-2BBA-94C9-371F-573F42BF2779}"/>
              </a:ext>
            </a:extLst>
          </p:cNvPr>
          <p:cNvSpPr txBox="1"/>
          <p:nvPr/>
        </p:nvSpPr>
        <p:spPr>
          <a:xfrm>
            <a:off x="3507076" y="1350595"/>
            <a:ext cx="3367253" cy="353943"/>
          </a:xfrm>
          <a:prstGeom prst="rect">
            <a:avLst/>
          </a:prstGeom>
          <a:solidFill>
            <a:srgbClr val="DE711E"/>
          </a:solidFill>
        </p:spPr>
        <p:txBody>
          <a:bodyPr wrap="square">
            <a:spAutoFit/>
          </a:bodyPr>
          <a:lstStyle/>
          <a:p>
            <a:r>
              <a:rPr lang="en-US" sz="1700" b="1">
                <a:solidFill>
                  <a:schemeClr val="bg1"/>
                </a:solidFill>
                <a:latin typeface="Houschka Pro Light" panose="02000503030000020003" pitchFamily="2" charset="0"/>
              </a:rPr>
              <a:t>THE SOLUTION IS BIOACTIVE</a:t>
            </a:r>
          </a:p>
        </p:txBody>
      </p:sp>
      <p:pic>
        <p:nvPicPr>
          <p:cNvPr id="12" name="Picture 2" descr="Four Myths About Fluoride Varnish - Oral Health Group">
            <a:extLst>
              <a:ext uri="{FF2B5EF4-FFF2-40B4-BE49-F238E27FC236}">
                <a16:creationId xmlns:a16="http://schemas.microsoft.com/office/drawing/2014/main" id="{E41D68A0-F9E9-D888-311E-0CFAC7559B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9" t="11537" r="27655" b="60943"/>
          <a:stretch/>
        </p:blipFill>
        <p:spPr bwMode="auto">
          <a:xfrm>
            <a:off x="7995775" y="1892754"/>
            <a:ext cx="2894173" cy="10709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34E6597-073C-3F2B-2EA7-FAC0EC1578B4}"/>
              </a:ext>
            </a:extLst>
          </p:cNvPr>
          <p:cNvSpPr txBox="1"/>
          <p:nvPr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DE711E"/>
          </a:solidFill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Houschka Pro Light" panose="02000503030000020003" pitchFamily="2" charset="0"/>
              </a:rPr>
              <a:t>Bioactive Solutions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C1FB01-01FA-8905-59D1-4B6FD4DF0A9B}"/>
              </a:ext>
            </a:extLst>
          </p:cNvPr>
          <p:cNvSpPr txBox="1"/>
          <p:nvPr/>
        </p:nvSpPr>
        <p:spPr>
          <a:xfrm>
            <a:off x="15783" y="1350595"/>
            <a:ext cx="3479772" cy="353943"/>
          </a:xfrm>
          <a:prstGeom prst="rect">
            <a:avLst/>
          </a:prstGeom>
          <a:solidFill>
            <a:srgbClr val="656565"/>
          </a:solidFill>
        </p:spPr>
        <p:txBody>
          <a:bodyPr wrap="square">
            <a:spAutoFit/>
          </a:bodyPr>
          <a:lstStyle/>
          <a:p>
            <a:r>
              <a:rPr lang="en-US" sz="1700" b="1">
                <a:solidFill>
                  <a:schemeClr val="bg1"/>
                </a:solidFill>
                <a:latin typeface="Houschka Pro Light" panose="02000503030000020003" pitchFamily="2" charset="0"/>
              </a:rPr>
              <a:t>THE PROBLEM SEEN DAILY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EBBCC4-577E-E43E-FA1E-0C3FC3B652C8}"/>
              </a:ext>
            </a:extLst>
          </p:cNvPr>
          <p:cNvSpPr txBox="1"/>
          <p:nvPr/>
        </p:nvSpPr>
        <p:spPr>
          <a:xfrm>
            <a:off x="7542809" y="1350594"/>
            <a:ext cx="4048555" cy="353943"/>
          </a:xfrm>
          <a:prstGeom prst="rect">
            <a:avLst/>
          </a:prstGeom>
          <a:solidFill>
            <a:srgbClr val="3E72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1700" b="1">
                <a:solidFill>
                  <a:schemeClr val="bg1"/>
                </a:solidFill>
                <a:latin typeface="Houschka Pro Light" panose="02000503030000020003" pitchFamily="2" charset="0"/>
              </a:rPr>
              <a:t>Proprietary ION-X™ Polymer Technology 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BE13491A-019C-E881-DFA5-5BDD6A68BEBE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1" t="46738" r="10400" b="23186"/>
          <a:stretch/>
        </p:blipFill>
        <p:spPr bwMode="auto">
          <a:xfrm>
            <a:off x="10045110" y="4212216"/>
            <a:ext cx="1925879" cy="65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218049-5B53-BE5D-3E69-3D1965C5CEF4}"/>
              </a:ext>
            </a:extLst>
          </p:cNvPr>
          <p:cNvSpPr txBox="1"/>
          <p:nvPr/>
        </p:nvSpPr>
        <p:spPr>
          <a:xfrm>
            <a:off x="9953390" y="3919828"/>
            <a:ext cx="22386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effectLst/>
                <a:latin typeface="Houschka Pro Light" panose="02000503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ACTIVA</a:t>
            </a:r>
            <a:r>
              <a:rPr lang="en-US" sz="1400">
                <a:effectLst/>
                <a:latin typeface="Houschka Pro Light" panose="02000503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bonding interface</a:t>
            </a:r>
            <a:endParaRPr lang="en-US" sz="1400">
              <a:latin typeface="Houschka Pro Light" panose="02000503030000020003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A0EF0D-C4E5-8A88-2B2E-E1172BDA7E34}"/>
              </a:ext>
            </a:extLst>
          </p:cNvPr>
          <p:cNvSpPr txBox="1"/>
          <p:nvPr/>
        </p:nvSpPr>
        <p:spPr>
          <a:xfrm>
            <a:off x="7369910" y="4109350"/>
            <a:ext cx="2804327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è"/>
            </a:pPr>
            <a:r>
              <a:rPr lang="en-US">
                <a:latin typeface="Houschka Pro Light" panose="02000503030000020003" pitchFamily="2" charset="0"/>
              </a:rPr>
              <a:t>Reinforce </a:t>
            </a:r>
            <a:r>
              <a:rPr lang="en-US" b="1">
                <a:latin typeface="Houschka Pro Light" panose="02000503030000020003" pitchFamily="2" charset="0"/>
              </a:rPr>
              <a:t>margins</a:t>
            </a:r>
          </a:p>
          <a:p>
            <a:pPr marL="285750" indent="-285750">
              <a:buFont typeface="Wingdings" pitchFamily="2" charset="2"/>
              <a:buChar char="è"/>
            </a:pPr>
            <a:r>
              <a:rPr lang="en-US" b="1">
                <a:latin typeface="Houschka Pro Light" panose="02000503030000020003" pitchFamily="2" charset="0"/>
              </a:rPr>
              <a:t>Harden</a:t>
            </a:r>
            <a:r>
              <a:rPr lang="en-US">
                <a:latin typeface="Houschka Pro Light" panose="02000503030000020003" pitchFamily="2" charset="0"/>
              </a:rPr>
              <a:t> demineralized tissue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833851-3166-0847-494B-173DFB4C4806}"/>
              </a:ext>
            </a:extLst>
          </p:cNvPr>
          <p:cNvSpPr txBox="1"/>
          <p:nvPr/>
        </p:nvSpPr>
        <p:spPr>
          <a:xfrm>
            <a:off x="7369909" y="5901318"/>
            <a:ext cx="24329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è"/>
            </a:pPr>
            <a:r>
              <a:rPr lang="en-US">
                <a:latin typeface="Houschka Pro Light" panose="02000503030000020003" pitchFamily="2" charset="0"/>
              </a:rPr>
              <a:t>Reduced </a:t>
            </a:r>
            <a:r>
              <a:rPr lang="en-US" b="1">
                <a:latin typeface="Houschka Pro Light" panose="02000503030000020003" pitchFamily="2" charset="0"/>
              </a:rPr>
              <a:t>plaque</a:t>
            </a:r>
            <a:r>
              <a:rPr lang="en-US">
                <a:latin typeface="Houschka Pro Light" panose="02000503030000020003" pitchFamily="2" charset="0"/>
              </a:rPr>
              <a:t> &amp; biofilm </a:t>
            </a:r>
            <a:r>
              <a:rPr lang="en-US" b="1">
                <a:latin typeface="Houschka Pro Light" panose="02000503030000020003" pitchFamily="2" charset="0"/>
              </a:rPr>
              <a:t>adhesion</a:t>
            </a:r>
          </a:p>
        </p:txBody>
      </p:sp>
    </p:spTree>
    <p:extLst>
      <p:ext uri="{BB962C8B-B14F-4D97-AF65-F5344CB8AC3E}">
        <p14:creationId xmlns:p14="http://schemas.microsoft.com/office/powerpoint/2010/main" val="43599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1" grpId="0" animBg="1"/>
      <p:bldP spid="3" grpId="0" animBg="1"/>
      <p:bldP spid="9" grpId="0"/>
      <p:bldP spid="19" grpId="0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BF97BC-0D53-C3FD-5A7D-0CB441AC7DAF}"/>
              </a:ext>
            </a:extLst>
          </p:cNvPr>
          <p:cNvSpPr txBox="1"/>
          <p:nvPr/>
        </p:nvSpPr>
        <p:spPr>
          <a:xfrm>
            <a:off x="15782" y="2326287"/>
            <a:ext cx="12191998" cy="1754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cap="all">
                <a:latin typeface="Houschka Pro Light" panose="02000503030000020003" pitchFamily="2" charset="0"/>
              </a:rPr>
              <a:t>A NEXT-GEN RESTORATIVE -</a:t>
            </a:r>
          </a:p>
          <a:p>
            <a:pPr algn="ctr"/>
            <a:r>
              <a:rPr lang="en-US" sz="3600" cap="all">
                <a:latin typeface="Houschka Pro Light" panose="02000503030000020003" pitchFamily="2" charset="0"/>
              </a:rPr>
              <a:t>BUILT ON CLINICAL SUCCESS &amp; TECHNOLOGY OF ACTIVA BioACTIVE-RESTORATIVE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EF9ADE-CBB1-AD2B-B128-2987B6635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857" y="4401315"/>
            <a:ext cx="614493" cy="4448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54E424-7132-4638-EE1E-263CF6A91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443" y="4343532"/>
            <a:ext cx="369597" cy="502651"/>
          </a:xfrm>
          <a:prstGeom prst="rect">
            <a:avLst/>
          </a:prstGeom>
        </p:spPr>
      </p:pic>
      <p:pic>
        <p:nvPicPr>
          <p:cNvPr id="6" name="40CCF74A-8E38-4AB5-B4CC-EA00E1713898">
            <a:extLst>
              <a:ext uri="{FF2B5EF4-FFF2-40B4-BE49-F238E27FC236}">
                <a16:creationId xmlns:a16="http://schemas.microsoft.com/office/drawing/2014/main" id="{3910C6E3-1E3C-5119-8E68-DFC4ED5DC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10" b="42213" l="50821" r="54153">
                        <a14:foregroundMark x1="51633" y1="40800" x2="51633" y2="40800"/>
                        <a14:foregroundMark x1="53500" y1="40600" x2="53500" y2="40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04" t="35685" r="45431" b="57062"/>
          <a:stretch/>
        </p:blipFill>
        <p:spPr bwMode="auto">
          <a:xfrm>
            <a:off x="6640134" y="4306164"/>
            <a:ext cx="662138" cy="56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8297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E626D-4700-20CF-1928-F69474408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DBC21A58-3EF4-A566-34B1-0C53D3488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22" y="1736203"/>
            <a:ext cx="6119708" cy="489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4D02B7-2940-66FD-9986-2463A0DD9D2E}"/>
              </a:ext>
            </a:extLst>
          </p:cNvPr>
          <p:cNvSpPr txBox="1"/>
          <p:nvPr/>
        </p:nvSpPr>
        <p:spPr>
          <a:xfrm>
            <a:off x="15782" y="93960"/>
            <a:ext cx="12176218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000" cap="all">
                <a:latin typeface="Houschka Pro Light" panose="02000503030000020003" pitchFamily="2" charset="0"/>
              </a:rPr>
              <a:t>ACTIVA’s BIOACTIVITY HELPS SOLVE CURRENT PROBLEMS</a:t>
            </a:r>
          </a:p>
          <a:p>
            <a:pPr algn="ctr"/>
            <a:r>
              <a:rPr lang="en-US" sz="3000" cap="all">
                <a:latin typeface="Houschka Pro Light" panose="02000503030000020003" pitchFamily="2" charset="0"/>
              </a:rPr>
              <a:t> IN ADHESIVE DENTISTRY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66A92B-3605-73E6-E6CB-38AE17B9E6A5}"/>
              </a:ext>
            </a:extLst>
          </p:cNvPr>
          <p:cNvSpPr txBox="1"/>
          <p:nvPr/>
        </p:nvSpPr>
        <p:spPr>
          <a:xfrm>
            <a:off x="8180864" y="3613317"/>
            <a:ext cx="316205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b="1">
                <a:latin typeface="Houschka Pro Light" panose="02000503030000020003" pitchFamily="2" charset="0"/>
              </a:rPr>
              <a:t>REMINERALIZATION</a:t>
            </a:r>
          </a:p>
          <a:p>
            <a:r>
              <a:rPr lang="en-US">
                <a:latin typeface="Houschka Pro Light" panose="02000503030000020003" pitchFamily="2" charset="0"/>
              </a:rPr>
              <a:t>      Support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07456A-E042-4279-07F2-410636C5A631}"/>
              </a:ext>
            </a:extLst>
          </p:cNvPr>
          <p:cNvSpPr txBox="1"/>
          <p:nvPr/>
        </p:nvSpPr>
        <p:spPr>
          <a:xfrm>
            <a:off x="8180863" y="5075664"/>
            <a:ext cx="2804327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b="1">
                <a:latin typeface="Houschka Pro Light" panose="02000503030000020003" pitchFamily="2" charset="0"/>
              </a:rPr>
              <a:t>BIOFILM</a:t>
            </a:r>
          </a:p>
          <a:p>
            <a:r>
              <a:rPr lang="en-US">
                <a:latin typeface="Houschka Pro Light" panose="02000503030000020003" pitchFamily="2" charset="0"/>
              </a:rPr>
              <a:t>      Modulation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CAA5FA-F25B-E366-73E3-07CBFFC005D3}"/>
              </a:ext>
            </a:extLst>
          </p:cNvPr>
          <p:cNvSpPr txBox="1"/>
          <p:nvPr/>
        </p:nvSpPr>
        <p:spPr>
          <a:xfrm>
            <a:off x="3507076" y="1350595"/>
            <a:ext cx="3367253" cy="353943"/>
          </a:xfrm>
          <a:prstGeom prst="rect">
            <a:avLst/>
          </a:prstGeom>
          <a:solidFill>
            <a:srgbClr val="DE711E"/>
          </a:solidFill>
        </p:spPr>
        <p:txBody>
          <a:bodyPr wrap="square">
            <a:spAutoFit/>
          </a:bodyPr>
          <a:lstStyle/>
          <a:p>
            <a:r>
              <a:rPr lang="en-US" sz="1700" b="1">
                <a:solidFill>
                  <a:schemeClr val="bg1"/>
                </a:solidFill>
                <a:latin typeface="Houschka Pro Light" panose="02000503030000020003" pitchFamily="2" charset="0"/>
              </a:rPr>
              <a:t>THE SOLUTION IS BIOACTIVE</a:t>
            </a:r>
          </a:p>
        </p:txBody>
      </p:sp>
      <p:pic>
        <p:nvPicPr>
          <p:cNvPr id="12" name="Picture 2" descr="Four Myths About Fluoride Varnish - Oral Health Group">
            <a:extLst>
              <a:ext uri="{FF2B5EF4-FFF2-40B4-BE49-F238E27FC236}">
                <a16:creationId xmlns:a16="http://schemas.microsoft.com/office/drawing/2014/main" id="{AF47EC6A-73CB-2493-CFDF-541EED6DEF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9" t="11537" r="27655" b="60943"/>
          <a:stretch/>
        </p:blipFill>
        <p:spPr bwMode="auto">
          <a:xfrm>
            <a:off x="8091017" y="1800445"/>
            <a:ext cx="2894173" cy="10709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6560324-4F1C-8217-DAE6-F64AF04A11B3}"/>
              </a:ext>
            </a:extLst>
          </p:cNvPr>
          <p:cNvSpPr txBox="1"/>
          <p:nvPr/>
        </p:nvSpPr>
        <p:spPr>
          <a:xfrm>
            <a:off x="7333348" y="5721995"/>
            <a:ext cx="4912665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>
                <a:latin typeface="Houschka Pro Light" panose="02000503030000020003" pitchFamily="2" charset="0"/>
              </a:rPr>
              <a:t> 	</a:t>
            </a:r>
            <a:endParaRPr lang="en-US" b="1">
              <a:latin typeface="Houschka Pro Light" panose="02000503030000020003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54846E-6B05-6D39-6861-3F35DC38B689}"/>
              </a:ext>
            </a:extLst>
          </p:cNvPr>
          <p:cNvSpPr/>
          <p:nvPr/>
        </p:nvSpPr>
        <p:spPr>
          <a:xfrm>
            <a:off x="4186369" y="2580106"/>
            <a:ext cx="1192193" cy="1162169"/>
          </a:xfrm>
          <a:prstGeom prst="ellipse">
            <a:avLst/>
          </a:prstGeom>
          <a:solidFill>
            <a:srgbClr val="3F72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6B6CA9F-DD8C-FF88-3BB1-F74FC0664FAF}"/>
              </a:ext>
            </a:extLst>
          </p:cNvPr>
          <p:cNvSpPr/>
          <p:nvPr/>
        </p:nvSpPr>
        <p:spPr>
          <a:xfrm>
            <a:off x="5047404" y="3250034"/>
            <a:ext cx="1192193" cy="1545946"/>
          </a:xfrm>
          <a:prstGeom prst="ellipse">
            <a:avLst/>
          </a:prstGeom>
          <a:solidFill>
            <a:srgbClr val="3F72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BD52F37-EA94-EBA8-667E-BB4809A0CB76}"/>
              </a:ext>
            </a:extLst>
          </p:cNvPr>
          <p:cNvSpPr/>
          <p:nvPr/>
        </p:nvSpPr>
        <p:spPr>
          <a:xfrm>
            <a:off x="5190702" y="4827645"/>
            <a:ext cx="1192193" cy="1545946"/>
          </a:xfrm>
          <a:prstGeom prst="ellipse">
            <a:avLst/>
          </a:prstGeom>
          <a:solidFill>
            <a:srgbClr val="3F72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B4A279-7A9D-B309-749C-308F66D87F33}"/>
              </a:ext>
            </a:extLst>
          </p:cNvPr>
          <p:cNvSpPr/>
          <p:nvPr/>
        </p:nvSpPr>
        <p:spPr>
          <a:xfrm>
            <a:off x="3507076" y="1736203"/>
            <a:ext cx="3074004" cy="4918407"/>
          </a:xfrm>
          <a:prstGeom prst="rect">
            <a:avLst/>
          </a:prstGeom>
          <a:solidFill>
            <a:srgbClr val="3F72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B28200-A3D6-86AF-F896-245C25FAB77F}"/>
              </a:ext>
            </a:extLst>
          </p:cNvPr>
          <p:cNvSpPr txBox="1"/>
          <p:nvPr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rgbClr val="DE711E"/>
          </a:solidFill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Houschka Pro Light" panose="02000503030000020003" pitchFamily="2" charset="0"/>
              </a:rPr>
              <a:t>Bioactive Problem Solving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83CAEC-1854-1572-37BA-44282CB1AEF1}"/>
              </a:ext>
            </a:extLst>
          </p:cNvPr>
          <p:cNvSpPr txBox="1"/>
          <p:nvPr/>
        </p:nvSpPr>
        <p:spPr>
          <a:xfrm>
            <a:off x="15783" y="1350595"/>
            <a:ext cx="3479772" cy="353943"/>
          </a:xfrm>
          <a:prstGeom prst="rect">
            <a:avLst/>
          </a:prstGeom>
          <a:solidFill>
            <a:srgbClr val="656565"/>
          </a:solidFill>
        </p:spPr>
        <p:txBody>
          <a:bodyPr wrap="square">
            <a:spAutoFit/>
          </a:bodyPr>
          <a:lstStyle/>
          <a:p>
            <a:r>
              <a:rPr lang="en-US" sz="1700" b="1">
                <a:solidFill>
                  <a:schemeClr val="bg1"/>
                </a:solidFill>
                <a:latin typeface="Houschka Pro Light" panose="02000503030000020003" pitchFamily="2" charset="0"/>
              </a:rPr>
              <a:t>THE PROBLEM SEEN DAILY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42C58B-8FA8-CE96-7682-CF1BD31449C5}"/>
              </a:ext>
            </a:extLst>
          </p:cNvPr>
          <p:cNvSpPr txBox="1"/>
          <p:nvPr/>
        </p:nvSpPr>
        <p:spPr>
          <a:xfrm>
            <a:off x="7542809" y="1350594"/>
            <a:ext cx="4048555" cy="353943"/>
          </a:xfrm>
          <a:prstGeom prst="rect">
            <a:avLst/>
          </a:prstGeom>
          <a:solidFill>
            <a:srgbClr val="3E72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1700" b="1">
                <a:solidFill>
                  <a:schemeClr val="bg1"/>
                </a:solidFill>
                <a:latin typeface="Houschka Pro Light" panose="02000503030000020003" pitchFamily="2" charset="0"/>
              </a:rPr>
              <a:t>Proprietary ION-X™ Polymer Technology </a:t>
            </a:r>
          </a:p>
        </p:txBody>
      </p:sp>
    </p:spTree>
    <p:extLst>
      <p:ext uri="{BB962C8B-B14F-4D97-AF65-F5344CB8AC3E}">
        <p14:creationId xmlns:p14="http://schemas.microsoft.com/office/powerpoint/2010/main" val="113210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1" grpId="0" animBg="1"/>
      <p:bldP spid="8" grpId="0" animBg="1"/>
      <p:bldP spid="10" grpId="0" animBg="1"/>
      <p:bldP spid="14" grpId="0" animBg="1"/>
      <p:bldP spid="15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EEA47-2027-0624-9E6C-D3294B767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850356-A35B-E090-7E49-07471AF3FEF7}"/>
              </a:ext>
            </a:extLst>
          </p:cNvPr>
          <p:cNvSpPr txBox="1"/>
          <p:nvPr/>
        </p:nvSpPr>
        <p:spPr>
          <a:xfrm>
            <a:off x="3922198" y="2828835"/>
            <a:ext cx="4462912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cap="all">
                <a:latin typeface="Houschka Pro Light" panose="02000503030000020003" pitchFamily="2" charset="0"/>
              </a:rPr>
              <a:t>2025 NEW PRODUCT LAUNCH </a:t>
            </a:r>
          </a:p>
        </p:txBody>
      </p:sp>
    </p:spTree>
    <p:extLst>
      <p:ext uri="{BB962C8B-B14F-4D97-AF65-F5344CB8AC3E}">
        <p14:creationId xmlns:p14="http://schemas.microsoft.com/office/powerpoint/2010/main" val="2654849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F4EF16F0-CFB4-676F-07D6-0219FFAAFCE2}"/>
              </a:ext>
            </a:extLst>
          </p:cNvPr>
          <p:cNvSpPr txBox="1"/>
          <p:nvPr/>
        </p:nvSpPr>
        <p:spPr>
          <a:xfrm>
            <a:off x="2318866" y="6289199"/>
            <a:ext cx="72548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latin typeface="Houschka Pro Light" panose="02000503030000020003" pitchFamily="2" charset="0"/>
              </a:rPr>
              <a:t>* See last slide for definitions and citations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3040B3B2-A3B0-5D26-C78F-9B6A3B7DB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904" y="6185113"/>
            <a:ext cx="1764722" cy="5331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B71919-153D-C1EA-2F7C-9BA044D1D2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713" t="59065" r="5085" b="4456"/>
          <a:stretch/>
        </p:blipFill>
        <p:spPr>
          <a:xfrm>
            <a:off x="3555940" y="2504142"/>
            <a:ext cx="2390349" cy="538802"/>
          </a:xfrm>
          <a:prstGeom prst="rect">
            <a:avLst/>
          </a:prstGeom>
        </p:spPr>
      </p:pic>
      <p:pic>
        <p:nvPicPr>
          <p:cNvPr id="9" name="Picture 8" descr="A black background with orange text&#10;&#10;Description automatically generated">
            <a:extLst>
              <a:ext uri="{FF2B5EF4-FFF2-40B4-BE49-F238E27FC236}">
                <a16:creationId xmlns:a16="http://schemas.microsoft.com/office/drawing/2014/main" id="{A1332692-EF7A-FD8F-5326-AE2A89024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29" y="2119550"/>
            <a:ext cx="5075850" cy="15369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087681-8C14-7B86-B1F5-D91F1B4EEB6A}"/>
              </a:ext>
            </a:extLst>
          </p:cNvPr>
          <p:cNvSpPr txBox="1"/>
          <p:nvPr/>
        </p:nvSpPr>
        <p:spPr>
          <a:xfrm>
            <a:off x="5995253" y="2612056"/>
            <a:ext cx="219844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50">
                <a:latin typeface="Houschka Pro Light" panose="02000503030000020003" pitchFamily="2" charset="0"/>
              </a:rPr>
              <a:t>Natural </a:t>
            </a:r>
            <a:r>
              <a:rPr lang="en-US" sz="1250" b="1">
                <a:latin typeface="Houschka Pro Light" panose="02000503030000020003" pitchFamily="2" charset="0"/>
              </a:rPr>
              <a:t>Remineralization*</a:t>
            </a:r>
            <a:r>
              <a:rPr lang="en-US" sz="1250">
                <a:latin typeface="Houschka Pro Light" panose="02000503030000020003" pitchFamily="2" charset="0"/>
              </a:rPr>
              <a:t> Support</a:t>
            </a:r>
          </a:p>
          <a:p>
            <a:r>
              <a:rPr lang="en-US" sz="1250" b="1">
                <a:latin typeface="Houschka Pro Light" panose="02000503030000020003" pitchFamily="2" charset="0"/>
              </a:rPr>
              <a:t>	 Protection*    </a:t>
            </a:r>
            <a:r>
              <a:rPr lang="en-US" sz="1250">
                <a:latin typeface="Houschka Pro Light" panose="02000503030000020003" pitchFamily="2" charset="0"/>
              </a:rPr>
              <a:t>against </a:t>
            </a:r>
            <a:r>
              <a:rPr lang="en-US" sz="1250" b="1">
                <a:latin typeface="Houschka Pro Light" panose="02000503030000020003" pitchFamily="2" charset="0"/>
              </a:rPr>
              <a:t>Secondary Caries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CB97D0-6EEF-0D06-9760-B37E0039AE3E}"/>
              </a:ext>
            </a:extLst>
          </p:cNvPr>
          <p:cNvCxnSpPr>
            <a:cxnSpLocks/>
          </p:cNvCxnSpPr>
          <p:nvPr/>
        </p:nvCxnSpPr>
        <p:spPr>
          <a:xfrm flipH="1">
            <a:off x="6710174" y="3018677"/>
            <a:ext cx="340028" cy="0"/>
          </a:xfrm>
          <a:prstGeom prst="line">
            <a:avLst/>
          </a:prstGeom>
          <a:ln w="6350">
            <a:solidFill>
              <a:srgbClr val="DE7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29A3E8-A4E2-7B0B-1BB1-742773DA6E9E}"/>
              </a:ext>
            </a:extLst>
          </p:cNvPr>
          <p:cNvCxnSpPr>
            <a:cxnSpLocks/>
          </p:cNvCxnSpPr>
          <p:nvPr/>
        </p:nvCxnSpPr>
        <p:spPr>
          <a:xfrm>
            <a:off x="6871309" y="2888002"/>
            <a:ext cx="0" cy="261350"/>
          </a:xfrm>
          <a:prstGeom prst="line">
            <a:avLst/>
          </a:prstGeom>
          <a:ln w="6350">
            <a:solidFill>
              <a:srgbClr val="DE7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478C028-2595-88C9-FC9B-73349FA7BAB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11426" t="-34465" r="-243" b="-6698"/>
          <a:stretch/>
        </p:blipFill>
        <p:spPr>
          <a:xfrm>
            <a:off x="4364822" y="-3016199"/>
            <a:ext cx="7882889" cy="12421763"/>
          </a:xfrm>
          <a:prstGeom prst="triangle">
            <a:avLst>
              <a:gd name="adj" fmla="val 100000"/>
            </a:avLst>
          </a:prstGeom>
        </p:spPr>
      </p:pic>
      <p:pic>
        <p:nvPicPr>
          <p:cNvPr id="30" name="Picture 2" descr="New Logo - Free Vectors &amp; PSDs to Download">
            <a:extLst>
              <a:ext uri="{FF2B5EF4-FFF2-40B4-BE49-F238E27FC236}">
                <a16:creationId xmlns:a16="http://schemas.microsoft.com/office/drawing/2014/main" id="{DBA998FD-4C05-A14F-AA4C-A11DD9C89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28" b="31110"/>
          <a:stretch/>
        </p:blipFill>
        <p:spPr bwMode="auto">
          <a:xfrm>
            <a:off x="11208959" y="828631"/>
            <a:ext cx="783595" cy="32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6D7EB5B8-0CA8-F364-E677-FBB09AC61E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49035" cy="104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84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8508E-6126-3692-0225-ABA9D9BFB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4A444CF-DCE8-A0D2-391B-07F3D7D88A40}"/>
              </a:ext>
            </a:extLst>
          </p:cNvPr>
          <p:cNvSpPr/>
          <p:nvPr/>
        </p:nvSpPr>
        <p:spPr>
          <a:xfrm>
            <a:off x="-7891" y="5563170"/>
            <a:ext cx="2264218" cy="857169"/>
          </a:xfrm>
          <a:prstGeom prst="rect">
            <a:avLst/>
          </a:prstGeom>
          <a:solidFill>
            <a:srgbClr val="DE71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BB2D4A5-D510-8600-8CA2-03D4926633C9}"/>
              </a:ext>
            </a:extLst>
          </p:cNvPr>
          <p:cNvSpPr/>
          <p:nvPr/>
        </p:nvSpPr>
        <p:spPr>
          <a:xfrm>
            <a:off x="-7891" y="4182906"/>
            <a:ext cx="2264218" cy="857169"/>
          </a:xfrm>
          <a:prstGeom prst="rect">
            <a:avLst/>
          </a:prstGeom>
          <a:solidFill>
            <a:srgbClr val="DE71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12376C-F05D-B014-D383-A87188B842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230" t="13985" r="12434" b="2374"/>
          <a:stretch/>
        </p:blipFill>
        <p:spPr>
          <a:xfrm>
            <a:off x="6569356" y="2833612"/>
            <a:ext cx="5622644" cy="376458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9EAF1E79-8C51-0937-61A6-29BEA90F4569}"/>
              </a:ext>
            </a:extLst>
          </p:cNvPr>
          <p:cNvSpPr txBox="1"/>
          <p:nvPr/>
        </p:nvSpPr>
        <p:spPr>
          <a:xfrm>
            <a:off x="337989" y="1612536"/>
            <a:ext cx="115637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atin typeface="Houschka Pro Light" panose="02000503030000020003" pitchFamily="2" charset="0"/>
              </a:rPr>
              <a:t>THE ULTIMATE CLASS II (&amp; I) SOLUTION </a:t>
            </a:r>
          </a:p>
          <a:p>
            <a:pPr algn="ctr"/>
            <a:r>
              <a:rPr lang="en-US" sz="2800" b="1">
                <a:latin typeface="Houschka Pro Light" panose="02000503030000020003" pitchFamily="2" charset="0"/>
              </a:rPr>
              <a:t>BUILT ON AWARD WINNING ACTIVA BIOACTIVE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03D157-649D-A006-341D-FEAFCEF2025D}"/>
              </a:ext>
            </a:extLst>
          </p:cNvPr>
          <p:cNvSpPr txBox="1"/>
          <p:nvPr/>
        </p:nvSpPr>
        <p:spPr>
          <a:xfrm>
            <a:off x="3978125" y="2856568"/>
            <a:ext cx="13248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latin typeface="Houschka Pro Light" panose="02000503030000020003" pitchFamily="2" charset="0"/>
              </a:rPr>
              <a:t>BULK FILL</a:t>
            </a:r>
          </a:p>
          <a:p>
            <a:r>
              <a:rPr lang="en-US">
                <a:latin typeface="Houschka Pro Light" panose="02000503030000020003" pitchFamily="2" charset="0"/>
              </a:rPr>
              <a:t>Efficiency &amp; Ease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117878-036D-FC34-AAEA-31669233A43B}"/>
              </a:ext>
            </a:extLst>
          </p:cNvPr>
          <p:cNvSpPr txBox="1"/>
          <p:nvPr/>
        </p:nvSpPr>
        <p:spPr>
          <a:xfrm>
            <a:off x="3971058" y="4206515"/>
            <a:ext cx="24880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latin typeface="Houschka Pro Light" panose="02000503030000020003" pitchFamily="2" charset="0"/>
              </a:rPr>
              <a:t>UNIVERSAL SHADE</a:t>
            </a:r>
          </a:p>
          <a:p>
            <a:r>
              <a:rPr lang="en-US">
                <a:latin typeface="Houschka Pro Light" panose="02000503030000020003" pitchFamily="2" charset="0"/>
              </a:rPr>
              <a:t>Color Matching Simplicity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45626C5-57DA-6F22-F889-74396EC45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7532" y="4154403"/>
            <a:ext cx="993321" cy="928666"/>
          </a:xfrm>
          <a:prstGeom prst="ellipse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EC0285D-7E7C-3AE5-F482-4C8A1B3224F7}"/>
              </a:ext>
            </a:extLst>
          </p:cNvPr>
          <p:cNvSpPr txBox="1"/>
          <p:nvPr/>
        </p:nvSpPr>
        <p:spPr>
          <a:xfrm>
            <a:off x="6720776" y="3078704"/>
            <a:ext cx="40513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Houschka Pro Light" panose="02000503030000020003" pitchFamily="2" charset="0"/>
              </a:rPr>
              <a:t>Self-Leveling Flowable Composite</a:t>
            </a:r>
          </a:p>
          <a:p>
            <a:endParaRPr lang="en-US" b="1">
              <a:latin typeface="Houschka Pro Light" panose="02000503030000020003" pitchFamily="2" charset="0"/>
            </a:endParaRPr>
          </a:p>
          <a:p>
            <a:endParaRPr lang="en-US" b="1">
              <a:latin typeface="Houschka Pro Light" panose="02000503030000020003" pitchFamily="2" charset="0"/>
            </a:endParaRPr>
          </a:p>
          <a:p>
            <a:r>
              <a:rPr lang="en-US" b="1">
                <a:latin typeface="Houschka Pro Light" panose="02000503030000020003" pitchFamily="2" charset="0"/>
              </a:rPr>
              <a:t>Dual Cure</a:t>
            </a:r>
          </a:p>
          <a:p>
            <a:r>
              <a:rPr lang="en-US" b="1">
                <a:latin typeface="Houschka Pro Light" panose="02000503030000020003" pitchFamily="2" charset="0"/>
              </a:rPr>
              <a:t> </a:t>
            </a:r>
            <a:endParaRPr lang="en-US">
              <a:latin typeface="Houschka Pro Light" panose="02000503030000020003" pitchFamily="2" charset="0"/>
            </a:endParaRPr>
          </a:p>
        </p:txBody>
      </p:sp>
      <p:pic>
        <p:nvPicPr>
          <p:cNvPr id="13" name="Picture 12" descr="A blue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0F90A1C7-653B-654A-C5BC-91FE89BAB3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49035" cy="1049035"/>
          </a:xfrm>
          <a:prstGeom prst="rect">
            <a:avLst/>
          </a:prstGeom>
        </p:spPr>
      </p:pic>
      <p:pic>
        <p:nvPicPr>
          <p:cNvPr id="11" name="Picture 10" descr="A blue and yellow liquid with a bright light coming out of it&#10;&#10;Description automatically generated">
            <a:extLst>
              <a:ext uri="{FF2B5EF4-FFF2-40B4-BE49-F238E27FC236}">
                <a16:creationId xmlns:a16="http://schemas.microsoft.com/office/drawing/2014/main" id="{F6ABA5B0-E17D-796F-FE4B-4587136DC5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446" b="70996" l="6036" r="89886">
                        <a14:foregroundMark x1="49103" y1="29130" x2="49103" y2="29130"/>
                        <a14:foregroundMark x1="53507" y1="27491" x2="53507" y2="27491"/>
                        <a14:foregroundMark x1="6036" y1="37453" x2="6036" y2="37453"/>
                        <a14:foregroundMark x1="48450" y1="31400" x2="48450" y2="31400"/>
                        <a14:foregroundMark x1="54160" y1="30769" x2="54160" y2="30769"/>
                        <a14:foregroundMark x1="70636" y1="24716" x2="70636" y2="24716"/>
                        <a14:foregroundMark x1="67047" y1="25221" x2="67047" y2="25221"/>
                        <a14:foregroundMark x1="69984" y1="24716" x2="69984" y2="24716"/>
                        <a14:foregroundMark x1="71452" y1="25221" x2="71452" y2="25221"/>
                        <a14:foregroundMark x1="68515" y1="25221" x2="68515" y2="25221"/>
                        <a14:foregroundMark x1="71452" y1="23834" x2="71452" y2="23834"/>
                        <a14:foregroundMark x1="68679" y1="23581" x2="68679" y2="23581"/>
                        <a14:foregroundMark x1="78793" y1="51702" x2="78793" y2="51702"/>
                        <a14:foregroundMark x1="88907" y1="59269" x2="88907" y2="59269"/>
                        <a14:foregroundMark x1="88581" y1="59269" x2="88581" y2="59269"/>
                        <a14:foregroundMark x1="89560" y1="60025" x2="89560" y2="60025"/>
                        <a14:foregroundMark x1="72757" y1="51450" x2="72757" y2="51450"/>
                        <a14:foregroundMark x1="71778" y1="51198" x2="71778" y2="51198"/>
                        <a14:foregroundMark x1="71452" y1="51450" x2="71452" y2="51450"/>
                        <a14:foregroundMark x1="72757" y1="51198" x2="72757" y2="511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09" b="22831"/>
          <a:stretch/>
        </p:blipFill>
        <p:spPr>
          <a:xfrm>
            <a:off x="2661997" y="5559006"/>
            <a:ext cx="1090531" cy="8571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11204FA-54A0-4DB9-6680-87F54F84EA04}"/>
              </a:ext>
            </a:extLst>
          </p:cNvPr>
          <p:cNvSpPr txBox="1"/>
          <p:nvPr/>
        </p:nvSpPr>
        <p:spPr>
          <a:xfrm>
            <a:off x="3971058" y="5559006"/>
            <a:ext cx="24214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latin typeface="Houschka Pro Light" panose="02000503030000020003" pitchFamily="2" charset="0"/>
              </a:rPr>
              <a:t>REMINERALIZATION </a:t>
            </a:r>
            <a:r>
              <a:rPr lang="en-US">
                <a:latin typeface="Houschka Pro Light" panose="02000503030000020003" pitchFamily="2" charset="0"/>
              </a:rPr>
              <a:t>Support </a:t>
            </a:r>
          </a:p>
          <a:p>
            <a:r>
              <a:rPr lang="en-US">
                <a:latin typeface="Houschka Pro Light" panose="02000503030000020003" pitchFamily="2" charset="0"/>
              </a:rPr>
              <a:t>&amp; Protection*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892BA95-A8CE-7961-7AAB-FCB659F328F4}"/>
              </a:ext>
            </a:extLst>
          </p:cNvPr>
          <p:cNvCxnSpPr>
            <a:cxnSpLocks/>
          </p:cNvCxnSpPr>
          <p:nvPr/>
        </p:nvCxnSpPr>
        <p:spPr>
          <a:xfrm>
            <a:off x="6802094" y="3534240"/>
            <a:ext cx="3312290" cy="0"/>
          </a:xfrm>
          <a:prstGeom prst="line">
            <a:avLst/>
          </a:prstGeom>
          <a:ln w="19050">
            <a:solidFill>
              <a:srgbClr val="DE7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D52E7CB8-F0A1-CC9E-896F-4F8D7D03534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713" t="59065" r="5085" b="4456"/>
          <a:stretch/>
        </p:blipFill>
        <p:spPr>
          <a:xfrm>
            <a:off x="5174692" y="250828"/>
            <a:ext cx="1683730" cy="379525"/>
          </a:xfrm>
          <a:prstGeom prst="rect">
            <a:avLst/>
          </a:prstGeom>
        </p:spPr>
      </p:pic>
      <p:pic>
        <p:nvPicPr>
          <p:cNvPr id="56" name="Picture 55" descr="A black background with orange text&#10;&#10;Description automatically generated">
            <a:extLst>
              <a:ext uri="{FF2B5EF4-FFF2-40B4-BE49-F238E27FC236}">
                <a16:creationId xmlns:a16="http://schemas.microsoft.com/office/drawing/2014/main" id="{6722FD36-10AD-315B-1DD6-64E0DD51C4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388" y="-77827"/>
            <a:ext cx="3962033" cy="119965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D77B10BF-80EB-AE3D-1F9A-8A73B5DF0B31}"/>
              </a:ext>
            </a:extLst>
          </p:cNvPr>
          <p:cNvSpPr txBox="1"/>
          <p:nvPr/>
        </p:nvSpPr>
        <p:spPr>
          <a:xfrm>
            <a:off x="7074989" y="250828"/>
            <a:ext cx="219844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50">
                <a:latin typeface="Houschka Pro Light" panose="02000503030000020003" pitchFamily="2" charset="0"/>
              </a:rPr>
              <a:t>Natural </a:t>
            </a:r>
            <a:r>
              <a:rPr lang="en-US" sz="1250" b="1">
                <a:latin typeface="Houschka Pro Light" panose="02000503030000020003" pitchFamily="2" charset="0"/>
              </a:rPr>
              <a:t>Remineralization*</a:t>
            </a:r>
            <a:r>
              <a:rPr lang="en-US" sz="1250">
                <a:latin typeface="Houschka Pro Light" panose="02000503030000020003" pitchFamily="2" charset="0"/>
              </a:rPr>
              <a:t> Support</a:t>
            </a:r>
          </a:p>
          <a:p>
            <a:r>
              <a:rPr lang="en-US" sz="1250" b="1">
                <a:latin typeface="Houschka Pro Light" panose="02000503030000020003" pitchFamily="2" charset="0"/>
              </a:rPr>
              <a:t>	 Protection*    </a:t>
            </a:r>
            <a:r>
              <a:rPr lang="en-US" sz="1250">
                <a:latin typeface="Houschka Pro Light" panose="02000503030000020003" pitchFamily="2" charset="0"/>
              </a:rPr>
              <a:t>against </a:t>
            </a:r>
            <a:r>
              <a:rPr lang="en-US" sz="1250" b="1">
                <a:latin typeface="Houschka Pro Light" panose="02000503030000020003" pitchFamily="2" charset="0"/>
              </a:rPr>
              <a:t>Secondary Caries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98AA42C-9890-D95C-BAFE-DC7BBC5D0179}"/>
              </a:ext>
            </a:extLst>
          </p:cNvPr>
          <p:cNvCxnSpPr>
            <a:cxnSpLocks/>
          </p:cNvCxnSpPr>
          <p:nvPr/>
        </p:nvCxnSpPr>
        <p:spPr>
          <a:xfrm flipH="1">
            <a:off x="7789910" y="657449"/>
            <a:ext cx="340028" cy="0"/>
          </a:xfrm>
          <a:prstGeom prst="line">
            <a:avLst/>
          </a:prstGeom>
          <a:ln w="6350">
            <a:solidFill>
              <a:srgbClr val="DE7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E8F0BC5-4F9C-B9D5-D5CD-999B5788AD5E}"/>
              </a:ext>
            </a:extLst>
          </p:cNvPr>
          <p:cNvCxnSpPr>
            <a:cxnSpLocks/>
          </p:cNvCxnSpPr>
          <p:nvPr/>
        </p:nvCxnSpPr>
        <p:spPr>
          <a:xfrm>
            <a:off x="7951045" y="526774"/>
            <a:ext cx="0" cy="261350"/>
          </a:xfrm>
          <a:prstGeom prst="line">
            <a:avLst/>
          </a:prstGeom>
          <a:ln w="6350">
            <a:solidFill>
              <a:srgbClr val="DE7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C4685BA-08EF-9366-4DD2-0A1089DD4A0E}"/>
              </a:ext>
            </a:extLst>
          </p:cNvPr>
          <p:cNvSpPr txBox="1"/>
          <p:nvPr/>
        </p:nvSpPr>
        <p:spPr>
          <a:xfrm>
            <a:off x="-7891" y="6581001"/>
            <a:ext cx="12215672" cy="287665"/>
          </a:xfrm>
          <a:prstGeom prst="rect">
            <a:avLst/>
          </a:prstGeom>
          <a:solidFill>
            <a:srgbClr val="DE711E"/>
          </a:solidFill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Houschka Pro Light" panose="02000503030000020003" pitchFamily="2" charset="0"/>
              </a:rPr>
              <a:t>Product Overview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800FC6-D668-7821-8369-7F69E3D6BAC0}"/>
              </a:ext>
            </a:extLst>
          </p:cNvPr>
          <p:cNvCxnSpPr>
            <a:cxnSpLocks/>
          </p:cNvCxnSpPr>
          <p:nvPr/>
        </p:nvCxnSpPr>
        <p:spPr>
          <a:xfrm>
            <a:off x="6802094" y="4405856"/>
            <a:ext cx="2185301" cy="2985"/>
          </a:xfrm>
          <a:prstGeom prst="line">
            <a:avLst/>
          </a:prstGeom>
          <a:ln w="19050">
            <a:solidFill>
              <a:srgbClr val="DE7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DF4C90F7-E17E-7528-07EA-1B35E886F3C1}"/>
              </a:ext>
            </a:extLst>
          </p:cNvPr>
          <p:cNvSpPr/>
          <p:nvPr/>
        </p:nvSpPr>
        <p:spPr>
          <a:xfrm>
            <a:off x="-7890" y="2877518"/>
            <a:ext cx="2264218" cy="857169"/>
          </a:xfrm>
          <a:prstGeom prst="rect">
            <a:avLst/>
          </a:prstGeom>
          <a:solidFill>
            <a:srgbClr val="DE71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4AC7F4C6-1957-39C9-A858-68B0E9874E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31" y="5528210"/>
            <a:ext cx="1618491" cy="637033"/>
          </a:xfrm>
          <a:prstGeom prst="rect">
            <a:avLst/>
          </a:prstGeom>
        </p:spPr>
      </p:pic>
      <p:pic>
        <p:nvPicPr>
          <p:cNvPr id="22" name="Picture 21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D88EE972-4850-9CF5-0A56-8B93C048DD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67" y="2908714"/>
            <a:ext cx="1939742" cy="5405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F3A305E-40A8-AD2B-E460-1F8BE74CA369}"/>
              </a:ext>
            </a:extLst>
          </p:cNvPr>
          <p:cNvSpPr txBox="1"/>
          <p:nvPr/>
        </p:nvSpPr>
        <p:spPr>
          <a:xfrm>
            <a:off x="-26972" y="3325857"/>
            <a:ext cx="24328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Houschka Pro Light" panose="02000503030000020003" pitchFamily="2" charset="0"/>
              </a:rPr>
              <a:t>Patented Anti-Stress Elastomer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3C10AE-4DBC-325E-D6DF-30D61433310D}"/>
              </a:ext>
            </a:extLst>
          </p:cNvPr>
          <p:cNvSpPr txBox="1"/>
          <p:nvPr/>
        </p:nvSpPr>
        <p:spPr>
          <a:xfrm>
            <a:off x="-43052" y="4604534"/>
            <a:ext cx="23345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Houschka Pro Light" panose="02000503030000020003" pitchFamily="2" charset="0"/>
              </a:rPr>
              <a:t>Chroma matching technology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E9661A-AD8A-34C6-838D-1EB3A44C519C}"/>
              </a:ext>
            </a:extLst>
          </p:cNvPr>
          <p:cNvSpPr txBox="1"/>
          <p:nvPr/>
        </p:nvSpPr>
        <p:spPr>
          <a:xfrm>
            <a:off x="-60284" y="6011389"/>
            <a:ext cx="23345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Houschka Pro Light" panose="02000503030000020003" pitchFamily="2" charset="0"/>
              </a:rPr>
              <a:t>Proprietary ionic polymer matrix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6FEA6E3-DA17-95D5-1E08-F8663E0F40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73267" y="4162709"/>
            <a:ext cx="2561291" cy="5954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CFBE04-7827-1451-982B-A4FB30967BD2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6845" t="16720" r="20174" b="23766"/>
          <a:stretch/>
        </p:blipFill>
        <p:spPr>
          <a:xfrm>
            <a:off x="5413225" y="2856566"/>
            <a:ext cx="966137" cy="907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30056E-DE82-14A3-6AD5-D0A37A8E457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21704" t="26013" r="24731" b="20803"/>
          <a:stretch/>
        </p:blipFill>
        <p:spPr>
          <a:xfrm>
            <a:off x="2711743" y="2886797"/>
            <a:ext cx="966137" cy="878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FF2AA2D6-4466-5CB6-046F-374FACCFB11F}"/>
              </a:ext>
            </a:extLst>
          </p:cNvPr>
          <p:cNvSpPr/>
          <p:nvPr/>
        </p:nvSpPr>
        <p:spPr>
          <a:xfrm>
            <a:off x="10665558" y="8657"/>
            <a:ext cx="1526440" cy="371477"/>
          </a:xfrm>
          <a:prstGeom prst="rect">
            <a:avLst/>
          </a:prstGeom>
          <a:solidFill>
            <a:srgbClr val="1A4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ouschka Pro Light" panose="02000503030000020003" pitchFamily="2" charset="0"/>
              </a:rPr>
              <a:t>Caries Management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1D1CAD0-04B5-1BF6-6E86-6F429601C0AA}"/>
              </a:ext>
            </a:extLst>
          </p:cNvPr>
          <p:cNvSpPr/>
          <p:nvPr/>
        </p:nvSpPr>
        <p:spPr>
          <a:xfrm>
            <a:off x="10665558" y="380134"/>
            <a:ext cx="1526441" cy="358114"/>
          </a:xfrm>
          <a:prstGeom prst="rect">
            <a:avLst/>
          </a:prstGeom>
          <a:solidFill>
            <a:srgbClr val="DE71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>
                <a:solidFill>
                  <a:schemeClr val="bg1"/>
                </a:solidFill>
                <a:latin typeface="Houschka Pro Light" panose="02000503030000020003" pitchFamily="2" charset="0"/>
              </a:rPr>
              <a:t>Bulk Fill Restorative</a:t>
            </a:r>
            <a:endParaRPr lang="en-US" sz="1600">
              <a:solidFill>
                <a:schemeClr val="bg1"/>
              </a:solidFill>
              <a:latin typeface="Houschka Pro Light" panose="02000503030000020003" pitchFamily="2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161DFAE-36B6-B4C0-DB7F-85006A212E18}"/>
              </a:ext>
            </a:extLst>
          </p:cNvPr>
          <p:cNvSpPr/>
          <p:nvPr/>
        </p:nvSpPr>
        <p:spPr>
          <a:xfrm>
            <a:off x="10665558" y="738248"/>
            <a:ext cx="1526442" cy="3148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>
                <a:solidFill>
                  <a:schemeClr val="tx1"/>
                </a:solidFill>
                <a:latin typeface="Houschka Pro Light" panose="02000503030000020003" pitchFamily="2" charset="0"/>
              </a:rPr>
              <a:t>Self-Leveling</a:t>
            </a:r>
            <a:endParaRPr lang="en-US">
              <a:solidFill>
                <a:schemeClr val="tx1"/>
              </a:solidFill>
              <a:latin typeface="Houschka Pro Light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75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4" grpId="0" animBg="1"/>
      <p:bldP spid="23" grpId="0"/>
      <p:bldP spid="17" grpId="0"/>
      <p:bldP spid="19" grpId="0" animBg="1"/>
      <p:bldP spid="14" grpId="0"/>
      <p:bldP spid="26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BF97BC-0D53-C3FD-5A7D-0CB441AC7DAF}"/>
              </a:ext>
            </a:extLst>
          </p:cNvPr>
          <p:cNvSpPr txBox="1"/>
          <p:nvPr/>
        </p:nvSpPr>
        <p:spPr>
          <a:xfrm>
            <a:off x="15782" y="2960077"/>
            <a:ext cx="12191998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cap="all">
                <a:latin typeface="Houschka Pro Light" panose="02000503030000020003" pitchFamily="2" charset="0"/>
              </a:rPr>
              <a:t>BULKFILL YOUR WAY</a:t>
            </a:r>
          </a:p>
        </p:txBody>
      </p:sp>
    </p:spTree>
    <p:extLst>
      <p:ext uri="{BB962C8B-B14F-4D97-AF65-F5344CB8AC3E}">
        <p14:creationId xmlns:p14="http://schemas.microsoft.com/office/powerpoint/2010/main" val="4080757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8037936-8DBE-45D7-328A-122C8E2C5989}"/>
              </a:ext>
            </a:extLst>
          </p:cNvPr>
          <p:cNvSpPr/>
          <p:nvPr/>
        </p:nvSpPr>
        <p:spPr>
          <a:xfrm>
            <a:off x="4848266" y="2173083"/>
            <a:ext cx="3485316" cy="4395361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ouschka Pro Light" panose="02000503030000020003" pitchFamily="2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D128605-960E-BBC5-A8D1-41BAD49A7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179" y="3016177"/>
            <a:ext cx="1873842" cy="100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0D22F3D-CBD3-9F42-38E3-DC9ECC1437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1" t="-331" r="4652" b="331"/>
          <a:stretch/>
        </p:blipFill>
        <p:spPr bwMode="auto">
          <a:xfrm>
            <a:off x="8335230" y="2969223"/>
            <a:ext cx="3847669" cy="379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6EA1ED-42BF-C2CE-C9DD-CAC49224C560}"/>
              </a:ext>
            </a:extLst>
          </p:cNvPr>
          <p:cNvSpPr txBox="1"/>
          <p:nvPr/>
        </p:nvSpPr>
        <p:spPr>
          <a:xfrm>
            <a:off x="76200" y="1230537"/>
            <a:ext cx="1211580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cap="all">
                <a:latin typeface="Houschka Pro Light" panose="02000503030000020003" pitchFamily="2" charset="0"/>
              </a:rPr>
              <a:t>REDUCE Chair TIME  +  TECHNIQUE SENSITIVITY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E4C91B0-F33A-D14F-A7B3-874F2AA9B0DF}"/>
              </a:ext>
            </a:extLst>
          </p:cNvPr>
          <p:cNvSpPr txBox="1"/>
          <p:nvPr/>
        </p:nvSpPr>
        <p:spPr>
          <a:xfrm>
            <a:off x="5016073" y="4061438"/>
            <a:ext cx="25968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>
                <a:latin typeface="Houschka Pro Light" panose="02000503030000020003" pitchFamily="2" charset="0"/>
              </a:rPr>
              <a:t>Self-Leveling</a:t>
            </a:r>
            <a:r>
              <a:rPr lang="en-US">
                <a:latin typeface="Houschka Pro Light" panose="02000503030000020003" pitchFamily="2" charset="0"/>
              </a:rPr>
              <a:t> Flow for high </a:t>
            </a:r>
            <a:r>
              <a:rPr lang="en-US" b="1">
                <a:latin typeface="Houschka Pro Light" panose="02000503030000020003" pitchFamily="2" charset="0"/>
              </a:rPr>
              <a:t>adaptation</a:t>
            </a:r>
            <a:r>
              <a:rPr lang="en-US">
                <a:latin typeface="Houschka Pro Light" panose="02000503030000020003" pitchFamily="2" charset="0"/>
              </a:rPr>
              <a:t> with less manipulation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>
              <a:latin typeface="Houschka Pro Light" panose="02000503030000020003" pitchFamily="2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>
                <a:latin typeface="Houschka Pro Light" panose="02000503030000020003" pitchFamily="2" charset="0"/>
              </a:rPr>
              <a:t>Unlimited Depth of Cure (</a:t>
            </a:r>
            <a:r>
              <a:rPr lang="en-US" b="1">
                <a:latin typeface="Houschka Pro Light" panose="02000503030000020003" pitchFamily="2" charset="0"/>
              </a:rPr>
              <a:t>Dual Cure</a:t>
            </a:r>
            <a:r>
              <a:rPr lang="en-US">
                <a:latin typeface="Houschka Pro Light" panose="02000503030000020003" pitchFamily="2" charset="0"/>
              </a:rPr>
              <a:t>) </a:t>
            </a:r>
            <a:r>
              <a:rPr lang="en-US" b="1">
                <a:latin typeface="Houschka Pro Light" panose="02000503030000020003" pitchFamily="2" charset="0"/>
              </a:rPr>
              <a:t>Bulk Fill</a:t>
            </a:r>
          </a:p>
          <a:p>
            <a:endParaRPr lang="en-US">
              <a:latin typeface="Houschka Pro Light" panose="02000503030000020003" pitchFamily="2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>
              <a:latin typeface="Houschka Pro Light" panose="02000503030000020003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AA0F4D-DD22-B1F1-75B3-27532DE477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713" t="59065" r="5085" b="4456"/>
          <a:stretch/>
        </p:blipFill>
        <p:spPr>
          <a:xfrm>
            <a:off x="5174692" y="250828"/>
            <a:ext cx="1683730" cy="379525"/>
          </a:xfrm>
          <a:prstGeom prst="rect">
            <a:avLst/>
          </a:prstGeom>
        </p:spPr>
      </p:pic>
      <p:pic>
        <p:nvPicPr>
          <p:cNvPr id="8" name="Picture 7" descr="A black background with orange text&#10;&#10;Description automatically generated">
            <a:extLst>
              <a:ext uri="{FF2B5EF4-FFF2-40B4-BE49-F238E27FC236}">
                <a16:creationId xmlns:a16="http://schemas.microsoft.com/office/drawing/2014/main" id="{A6CB9222-F26A-E82E-7F37-A7EFAA98C3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388" y="-77827"/>
            <a:ext cx="3962033" cy="1199653"/>
          </a:xfrm>
          <a:prstGeom prst="rect">
            <a:avLst/>
          </a:prstGeom>
        </p:spPr>
      </p:pic>
      <p:pic>
        <p:nvPicPr>
          <p:cNvPr id="13" name="Picture 12" descr="A blue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0B19F285-1119-D770-4D79-041D9A006B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49035" cy="10490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7674A6-B2CD-E0E9-6B41-AA1D5B45F631}"/>
              </a:ext>
            </a:extLst>
          </p:cNvPr>
          <p:cNvSpPr txBox="1"/>
          <p:nvPr/>
        </p:nvSpPr>
        <p:spPr>
          <a:xfrm>
            <a:off x="1615095" y="3692106"/>
            <a:ext cx="14026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>
              <a:latin typeface="Houschka Pro Light" panose="02000503030000020003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FE65DC-56CD-FE48-52E5-FF4E8CFB83D3}"/>
              </a:ext>
            </a:extLst>
          </p:cNvPr>
          <p:cNvSpPr txBox="1"/>
          <p:nvPr/>
        </p:nvSpPr>
        <p:spPr>
          <a:xfrm>
            <a:off x="7074989" y="250828"/>
            <a:ext cx="219844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50">
                <a:latin typeface="Houschka Pro Light" panose="02000503030000020003" pitchFamily="2" charset="0"/>
              </a:rPr>
              <a:t>Natural Remineralization Support</a:t>
            </a:r>
          </a:p>
          <a:p>
            <a:r>
              <a:rPr lang="en-US" sz="1250">
                <a:latin typeface="Houschka Pro Light" panose="02000503030000020003" pitchFamily="2" charset="0"/>
              </a:rPr>
              <a:t>	 Protection    against Secondary Caries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59EFC5C-E44B-6579-DC16-7A4E94B36897}"/>
              </a:ext>
            </a:extLst>
          </p:cNvPr>
          <p:cNvCxnSpPr>
            <a:cxnSpLocks/>
          </p:cNvCxnSpPr>
          <p:nvPr/>
        </p:nvCxnSpPr>
        <p:spPr>
          <a:xfrm flipH="1">
            <a:off x="7789910" y="657449"/>
            <a:ext cx="340028" cy="0"/>
          </a:xfrm>
          <a:prstGeom prst="line">
            <a:avLst/>
          </a:prstGeom>
          <a:ln w="6350">
            <a:solidFill>
              <a:srgbClr val="DE7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27841E6-27E5-27D9-122B-2787EE109EAF}"/>
              </a:ext>
            </a:extLst>
          </p:cNvPr>
          <p:cNvCxnSpPr>
            <a:cxnSpLocks/>
          </p:cNvCxnSpPr>
          <p:nvPr/>
        </p:nvCxnSpPr>
        <p:spPr>
          <a:xfrm>
            <a:off x="7951045" y="526774"/>
            <a:ext cx="0" cy="261350"/>
          </a:xfrm>
          <a:prstGeom prst="line">
            <a:avLst/>
          </a:prstGeom>
          <a:ln w="6350">
            <a:solidFill>
              <a:srgbClr val="DE7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AB83E1B-DEB1-447A-7C9A-7138404B135D}"/>
              </a:ext>
            </a:extLst>
          </p:cNvPr>
          <p:cNvSpPr txBox="1"/>
          <p:nvPr/>
        </p:nvSpPr>
        <p:spPr>
          <a:xfrm>
            <a:off x="-7891" y="6581001"/>
            <a:ext cx="12215672" cy="287665"/>
          </a:xfrm>
          <a:prstGeom prst="rect">
            <a:avLst/>
          </a:prstGeom>
          <a:solidFill>
            <a:srgbClr val="DE711E"/>
          </a:solidFill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Houschka Pro Light" panose="02000503030000020003" pitchFamily="2" charset="0"/>
              </a:rPr>
              <a:t>Bulk Fill Efficiency &amp; Ease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3AE9FC9-29FA-062B-2635-8064992C305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1704" t="26013" r="24731" b="20803"/>
          <a:stretch/>
        </p:blipFill>
        <p:spPr>
          <a:xfrm>
            <a:off x="707345" y="2882841"/>
            <a:ext cx="1380846" cy="1255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236F6D-2E77-D95C-7842-D3E5EAB47B7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6845" t="16720" r="20174" b="23766"/>
          <a:stretch/>
        </p:blipFill>
        <p:spPr>
          <a:xfrm>
            <a:off x="740156" y="5055898"/>
            <a:ext cx="1399012" cy="1313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A syringe with a needle&#10;&#10;Description automatically generated">
            <a:extLst>
              <a:ext uri="{FF2B5EF4-FFF2-40B4-BE49-F238E27FC236}">
                <a16:creationId xmlns:a16="http://schemas.microsoft.com/office/drawing/2014/main" id="{15B031BE-F6FE-031A-BBA6-F90F55B677E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9" t="44059" r="25512" b="33192"/>
          <a:stretch/>
        </p:blipFill>
        <p:spPr>
          <a:xfrm rot="20713896">
            <a:off x="6143615" y="2280223"/>
            <a:ext cx="2271837" cy="6679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0CE691-584A-C714-3BF3-ADF51A70BAFC}"/>
              </a:ext>
            </a:extLst>
          </p:cNvPr>
          <p:cNvSpPr txBox="1"/>
          <p:nvPr/>
        </p:nvSpPr>
        <p:spPr>
          <a:xfrm>
            <a:off x="2613089" y="2974499"/>
            <a:ext cx="187573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Houschka Pro Light" panose="02000503030000020003" pitchFamily="2" charset="0"/>
              </a:rPr>
              <a:t>Dentin</a:t>
            </a:r>
            <a:r>
              <a:rPr lang="en-US">
                <a:latin typeface="Houschka Pro Light" panose="02000503030000020003" pitchFamily="2" charset="0"/>
              </a:rPr>
              <a:t> Replacement + </a:t>
            </a:r>
            <a:r>
              <a:rPr lang="en-US" b="1">
                <a:latin typeface="Houschka Pro Light" panose="02000503030000020003" pitchFamily="2" charset="0"/>
              </a:rPr>
              <a:t>Layered Composite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E7AB88-A250-D141-E441-5FBE3CD36DCD}"/>
              </a:ext>
            </a:extLst>
          </p:cNvPr>
          <p:cNvSpPr txBox="1"/>
          <p:nvPr/>
        </p:nvSpPr>
        <p:spPr>
          <a:xfrm>
            <a:off x="2630620" y="5225794"/>
            <a:ext cx="189400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Houschka Pro Light" panose="02000503030000020003" pitchFamily="2" charset="0"/>
              </a:rPr>
              <a:t>Dentin + Enamel </a:t>
            </a:r>
            <a:r>
              <a:rPr lang="en-US">
                <a:latin typeface="Houschka Pro Light" panose="02000503030000020003" pitchFamily="2" charset="0"/>
              </a:rPr>
              <a:t>Replacement in 1-Step Placement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E85BCD-FD4E-BCEB-D467-8EB9FE845E0A}"/>
              </a:ext>
            </a:extLst>
          </p:cNvPr>
          <p:cNvSpPr txBox="1"/>
          <p:nvPr/>
        </p:nvSpPr>
        <p:spPr>
          <a:xfrm>
            <a:off x="481508" y="4367284"/>
            <a:ext cx="191630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Houschka Pro Light" panose="02000503030000020003" pitchFamily="2" charset="0"/>
              </a:rPr>
              <a:t>With </a:t>
            </a:r>
            <a:r>
              <a:rPr lang="en-US">
                <a:latin typeface="Houschka Pro Light" panose="02000503030000020003" pitchFamily="2" charset="0"/>
              </a:rPr>
              <a:t>or</a:t>
            </a:r>
            <a:r>
              <a:rPr lang="en-US" b="1">
                <a:latin typeface="Houschka Pro Light" panose="02000503030000020003" pitchFamily="2" charset="0"/>
              </a:rPr>
              <a:t> Without </a:t>
            </a:r>
            <a:r>
              <a:rPr lang="en-US">
                <a:latin typeface="Houschka Pro Light" panose="02000503030000020003" pitchFamily="2" charset="0"/>
              </a:rPr>
              <a:t>Capping*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2E9AE7-AC51-89E2-1C2C-204228DC6AE9}"/>
              </a:ext>
            </a:extLst>
          </p:cNvPr>
          <p:cNvSpPr txBox="1"/>
          <p:nvPr/>
        </p:nvSpPr>
        <p:spPr>
          <a:xfrm>
            <a:off x="-518612" y="2192435"/>
            <a:ext cx="61096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cap="all">
                <a:latin typeface="Houschka Pro Light" panose="02000503030000020003" pitchFamily="2" charset="0"/>
              </a:rPr>
              <a:t>BULK FLOW YOUR WAY</a:t>
            </a:r>
            <a:endParaRPr lang="en-US" sz="2800">
              <a:latin typeface="Houschka Pro Light" panose="02000503030000020003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0F4299-E0CF-23B4-F1E2-E4BBC9B555DF}"/>
              </a:ext>
            </a:extLst>
          </p:cNvPr>
          <p:cNvSpPr txBox="1"/>
          <p:nvPr/>
        </p:nvSpPr>
        <p:spPr>
          <a:xfrm>
            <a:off x="8782932" y="2045893"/>
            <a:ext cx="31636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Houschka Pro Light" panose="02000503030000020003" pitchFamily="2" charset="0"/>
              </a:rPr>
              <a:t>Patented</a:t>
            </a:r>
            <a:r>
              <a:rPr lang="en-US" b="1">
                <a:latin typeface="Houschka Pro Light" panose="02000503030000020003" pitchFamily="2" charset="0"/>
              </a:rPr>
              <a:t> anti-stress </a:t>
            </a:r>
            <a:r>
              <a:rPr lang="en-US">
                <a:latin typeface="Houschka Pro Light" panose="02000503030000020003" pitchFamily="2" charset="0"/>
              </a:rPr>
              <a:t>elastomer (MODULUS™) delivers </a:t>
            </a:r>
            <a:r>
              <a:rPr lang="en-US" b="1">
                <a:latin typeface="Houschka Pro Light" panose="02000503030000020003" pitchFamily="2" charset="0"/>
              </a:rPr>
              <a:t>lowest</a:t>
            </a:r>
            <a:endParaRPr lang="en-US">
              <a:latin typeface="Houschka Pro Light" panose="02000503030000020003" pitchFamily="2" charset="0"/>
            </a:endParaRPr>
          </a:p>
          <a:p>
            <a:r>
              <a:rPr lang="en-US">
                <a:latin typeface="Houschka Pro Light" panose="02000503030000020003" pitchFamily="2" charset="0"/>
              </a:rPr>
              <a:t>Polymerization </a:t>
            </a:r>
            <a:r>
              <a:rPr lang="en-US" b="1">
                <a:latin typeface="Houschka Pro Light" panose="02000503030000020003" pitchFamily="2" charset="0"/>
              </a:rPr>
              <a:t>Stress Rate*</a:t>
            </a:r>
            <a:endParaRPr lang="en-US">
              <a:latin typeface="Houschka Pro Light" panose="02000503030000020003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75B5373-D3C3-47B9-D1BA-8AB458491AF3}"/>
              </a:ext>
            </a:extLst>
          </p:cNvPr>
          <p:cNvSpPr/>
          <p:nvPr/>
        </p:nvSpPr>
        <p:spPr>
          <a:xfrm>
            <a:off x="-7891" y="2173083"/>
            <a:ext cx="4621009" cy="4395361"/>
          </a:xfrm>
          <a:prstGeom prst="rect">
            <a:avLst/>
          </a:prstGeom>
          <a:noFill/>
          <a:ln w="28575">
            <a:solidFill>
              <a:srgbClr val="DE71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21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9" grpId="0" animBg="1"/>
      <p:bldP spid="11" grpId="0" animBg="1"/>
      <p:bldP spid="15" grpId="0" animBg="1"/>
      <p:bldP spid="21" grpId="0"/>
      <p:bldP spid="10" grpId="0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b8003e9-f4df-4a6c-927e-de4dcea99178" xsi:nil="true"/>
    <lcf76f155ced4ddcb4097134ff3c332f xmlns="314961be-ecc3-45a7-a2bd-631795a939c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38074359827445936C90119017B5B6" ma:contentTypeVersion="14" ma:contentTypeDescription="Create a new document." ma:contentTypeScope="" ma:versionID="942c4abb8d44f50bf1acaad7ca5ee628">
  <xsd:schema xmlns:xsd="http://www.w3.org/2001/XMLSchema" xmlns:xs="http://www.w3.org/2001/XMLSchema" xmlns:p="http://schemas.microsoft.com/office/2006/metadata/properties" xmlns:ns2="314961be-ecc3-45a7-a2bd-631795a939cc" xmlns:ns3="ab8003e9-f4df-4a6c-927e-de4dcea99178" targetNamespace="http://schemas.microsoft.com/office/2006/metadata/properties" ma:root="true" ma:fieldsID="ee552df05d525e52cd8de54d11ca1dfb" ns2:_="" ns3:_="">
    <xsd:import namespace="314961be-ecc3-45a7-a2bd-631795a939cc"/>
    <xsd:import namespace="ab8003e9-f4df-4a6c-927e-de4dcea991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4961be-ecc3-45a7-a2bd-631795a939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4dabd6e1-84bb-4a8e-92b6-ec000a1a34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8003e9-f4df-4a6c-927e-de4dcea99178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f71c07b1-eec4-4d5b-934c-3577a7b829f7}" ma:internalName="TaxCatchAll" ma:showField="CatchAllData" ma:web="ab8003e9-f4df-4a6c-927e-de4dcea991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FEA0AE0-7A86-4CF9-A008-CF859AB993F3}">
  <ds:schemaRefs>
    <ds:schemaRef ds:uri="http://schemas.microsoft.com/office/2006/metadata/properties"/>
    <ds:schemaRef ds:uri="http://schemas.openxmlformats.org/package/2006/metadata/core-properties"/>
    <ds:schemaRef ds:uri="7308322a-654f-4233-a7ba-2acb4985c339"/>
    <ds:schemaRef ds:uri="http://purl.org/dc/dcmitype/"/>
    <ds:schemaRef ds:uri="http://schemas.microsoft.com/office/infopath/2007/PartnerControls"/>
    <ds:schemaRef ds:uri="http://schemas.microsoft.com/office/2006/documentManagement/types"/>
    <ds:schemaRef ds:uri="1766ee53-3014-4e3d-aa83-5a7c0bf0b5d3"/>
    <ds:schemaRef ds:uri="http://www.w3.org/XML/1998/namespace"/>
    <ds:schemaRef ds:uri="http://purl.org/dc/terms/"/>
    <ds:schemaRef ds:uri="http://purl.org/dc/elements/1.1/"/>
    <ds:schemaRef ds:uri="ab8003e9-f4df-4a6c-927e-de4dcea99178"/>
    <ds:schemaRef ds:uri="314961be-ecc3-45a7-a2bd-631795a939cc"/>
  </ds:schemaRefs>
</ds:datastoreItem>
</file>

<file path=customXml/itemProps2.xml><?xml version="1.0" encoding="utf-8"?>
<ds:datastoreItem xmlns:ds="http://schemas.openxmlformats.org/officeDocument/2006/customXml" ds:itemID="{636C0523-A2C0-4B85-8AD6-242DF7A9C11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757C41-D6FD-4F31-87D0-8A815BF9E0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4961be-ecc3-45a7-a2bd-631795a939cc"/>
    <ds:schemaRef ds:uri="ab8003e9-f4df-4a6c-927e-de4dcea991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2314</Words>
  <Application>Microsoft Office PowerPoint</Application>
  <PresentationFormat>Widescreen</PresentationFormat>
  <Paragraphs>398</Paragraphs>
  <Slides>35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Arial</vt:lpstr>
      <vt:lpstr>BlinkMacSystemFont</vt:lpstr>
      <vt:lpstr>Calibri</vt:lpstr>
      <vt:lpstr>Calibri Light</vt:lpstr>
      <vt:lpstr>Houschka Pro DemiBold</vt:lpstr>
      <vt:lpstr>Houschka Pro Light</vt:lpstr>
      <vt:lpstr>Houschka Pro Medium</vt:lpstr>
      <vt:lpstr>Tahoma</vt:lpstr>
      <vt:lpstr>Wingdings</vt:lpstr>
      <vt:lpstr>Office Theme</vt:lpstr>
      <vt:lpstr>PowerPoint Presentation</vt:lpstr>
      <vt:lpstr>PowerPoint Presentation</vt:lpstr>
      <vt:lpstr>Have you seen this before?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ACTIVA Bulk Flow  &amp; The Competition</vt:lpstr>
      <vt:lpstr>PowerPoint Presentation</vt:lpstr>
      <vt:lpstr> THE ACTIVA BioACTIVE PATIENT TREATMENT </vt:lpstr>
      <vt:lpstr> THE ACTIVA BioACTIVE PATIENT TREATMENT </vt:lpstr>
      <vt:lpstr>PowerPoint Presentation</vt:lpstr>
      <vt:lpstr>PowerPoint Presentation</vt:lpstr>
      <vt:lpstr>PowerPoint Presentation</vt:lpstr>
      <vt:lpstr>PowerPoint Presentation</vt:lpstr>
      <vt:lpstr>BULK FLOW &amp; RESTORATIVE –COMPARED</vt:lpstr>
      <vt:lpstr>Definitions, References &amp; Citations</vt:lpstr>
      <vt:lpstr> THE ACTIVA BioACTIVE PATIENT TREATMENT </vt:lpstr>
      <vt:lpstr> THE ACTIVA BioACTIVE PATIENT TREATMENT </vt:lpstr>
      <vt:lpstr>Alternative Slides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Jeffery</dc:creator>
  <cp:lastModifiedBy>ALEXANDER JOSHUA Kruger</cp:lastModifiedBy>
  <cp:revision>4</cp:revision>
  <cp:lastPrinted>2024-08-22T17:09:31Z</cp:lastPrinted>
  <dcterms:created xsi:type="dcterms:W3CDTF">2023-05-02T12:31:23Z</dcterms:created>
  <dcterms:modified xsi:type="dcterms:W3CDTF">2025-06-04T06:13:31Z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0x0101008638074359827445936C90119017B5B6</vt:lpwstr>
  </property>
  <property fmtid="{D5CDD505-2E9C-101B-9397-08002B2CF9AE}" pid="3" name="MediaServiceImageTags">
    <vt:lpwstr/>
  </property>
</Properties>
</file>